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78" r:id="rId5"/>
    <p:sldId id="279" r:id="rId6"/>
    <p:sldId id="280" r:id="rId7"/>
    <p:sldId id="281" r:id="rId8"/>
    <p:sldId id="282" r:id="rId9"/>
    <p:sldId id="261" r:id="rId10"/>
    <p:sldId id="283" r:id="rId11"/>
    <p:sldId id="284" r:id="rId12"/>
    <p:sldId id="285" r:id="rId13"/>
    <p:sldId id="286" r:id="rId14"/>
    <p:sldId id="262"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89" r:id="rId29"/>
    <p:sldId id="290" r:id="rId30"/>
    <p:sldId id="263" r:id="rId31"/>
    <p:sldId id="287" r:id="rId32"/>
    <p:sldId id="288" r:id="rId33"/>
    <p:sldId id="291" r:id="rId34"/>
    <p:sldId id="292" r:id="rId35"/>
    <p:sldId id="293" r:id="rId36"/>
    <p:sldId id="264" r:id="rId37"/>
    <p:sldId id="294" r:id="rId38"/>
    <p:sldId id="295" r:id="rId39"/>
    <p:sldId id="296" r:id="rId40"/>
    <p:sldId id="297" r:id="rId41"/>
    <p:sldId id="298" r:id="rId42"/>
    <p:sldId id="257" r:id="rId43"/>
    <p:sldId id="258"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nkelejda Bego" initials="E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4/22/2022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1354" y="1193802"/>
            <a:ext cx="10311887" cy="3679369"/>
          </a:xfrm>
        </p:spPr>
        <p:txBody>
          <a:bodyPr>
            <a:normAutofit fontScale="90000"/>
          </a:bodyPr>
          <a:lstStyle/>
          <a:p>
            <a:r>
              <a:rPr lang="sq-AL" dirty="0" smtClean="0"/>
              <a:t>Siguria teknike </a:t>
            </a:r>
            <a:r>
              <a:rPr lang="en-US" dirty="0" smtClean="0"/>
              <a:t>DHE MBIKEQYRJA E TREGUT PREJ </a:t>
            </a:r>
            <a:r>
              <a:rPr lang="en-US" dirty="0" err="1" smtClean="0"/>
              <a:t>ishti’t</a:t>
            </a:r>
            <a:r>
              <a:rPr lang="en-US" dirty="0" smtClean="0"/>
              <a:t/>
            </a:r>
            <a:br>
              <a:rPr lang="en-US" dirty="0" smtClean="0"/>
            </a:br>
            <a:r>
              <a:rPr lang="en-US" dirty="0" smtClean="0"/>
              <a:t>PRODUKTET – PAJISJET - </a:t>
            </a:r>
            <a:r>
              <a:rPr lang="sq-AL" dirty="0" smtClean="0"/>
              <a:t>impiantet dhe instalimet </a:t>
            </a:r>
            <a:r>
              <a:rPr lang="en-US" dirty="0" smtClean="0"/>
              <a:t/>
            </a:r>
            <a:br>
              <a:rPr lang="en-US" dirty="0" smtClean="0"/>
            </a:br>
            <a:r>
              <a:rPr lang="en-US" dirty="0" smtClean="0"/>
              <a:t>NE FUSHEN  E INDUSTRISE JO-USHQIMORE</a:t>
            </a:r>
            <a:endParaRPr lang="sq-AL" dirty="0"/>
          </a:p>
        </p:txBody>
      </p:sp>
      <p:sp>
        <p:nvSpPr>
          <p:cNvPr id="3" name="Subtitle 2"/>
          <p:cNvSpPr>
            <a:spLocks noGrp="1"/>
          </p:cNvSpPr>
          <p:nvPr>
            <p:ph type="subTitle" idx="1"/>
          </p:nvPr>
        </p:nvSpPr>
        <p:spPr>
          <a:xfrm>
            <a:off x="1751013" y="6320971"/>
            <a:ext cx="8689976" cy="537029"/>
          </a:xfrm>
        </p:spPr>
        <p:txBody>
          <a:bodyPr>
            <a:normAutofit/>
          </a:bodyPr>
          <a:lstStyle/>
          <a:p>
            <a:r>
              <a:rPr lang="en-US" dirty="0" smtClean="0">
                <a:solidFill>
                  <a:schemeClr val="tx1">
                    <a:lumMod val="65000"/>
                    <a:lumOff val="35000"/>
                  </a:schemeClr>
                </a:solidFill>
              </a:rPr>
              <a:t>PREZANTIM  - </a:t>
            </a:r>
            <a:r>
              <a:rPr lang="en-US" smtClean="0">
                <a:solidFill>
                  <a:schemeClr val="tx1">
                    <a:lumMod val="65000"/>
                    <a:lumOff val="35000"/>
                  </a:schemeClr>
                </a:solidFill>
              </a:rPr>
              <a:t>MEI Prill2016</a:t>
            </a:r>
            <a:endParaRPr lang="en-US" dirty="0">
              <a:solidFill>
                <a:schemeClr val="tx1">
                  <a:lumMod val="65000"/>
                  <a:lumOff val="35000"/>
                </a:schemeClr>
              </a:solidFill>
            </a:endParaRPr>
          </a:p>
        </p:txBody>
      </p:sp>
    </p:spTree>
    <p:extLst>
      <p:ext uri="{BB962C8B-B14F-4D97-AF65-F5344CB8AC3E}">
        <p14:creationId xmlns:p14="http://schemas.microsoft.com/office/powerpoint/2010/main" val="3350462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Ligji</a:t>
            </a:r>
            <a:r>
              <a:rPr lang="en-US" dirty="0"/>
              <a:t> 10480/2011 </a:t>
            </a:r>
            <a:r>
              <a:rPr lang="en-US" dirty="0" err="1"/>
              <a:t>i</a:t>
            </a:r>
            <a:r>
              <a:rPr lang="en-US" dirty="0"/>
              <a:t> </a:t>
            </a:r>
            <a:r>
              <a:rPr lang="en-US" dirty="0" err="1"/>
              <a:t>ndryshuar</a:t>
            </a:r>
            <a:r>
              <a:rPr lang="en-US" dirty="0"/>
              <a:t>, “Per </a:t>
            </a:r>
            <a:r>
              <a:rPr lang="en-US" dirty="0" err="1"/>
              <a:t>sigurine</a:t>
            </a:r>
            <a:r>
              <a:rPr lang="en-US" dirty="0"/>
              <a:t> e </a:t>
            </a:r>
            <a:r>
              <a:rPr lang="en-US" dirty="0" err="1"/>
              <a:t>pergjithshme</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smtClean="0"/>
              <a:t>ushqimore</a:t>
            </a:r>
            <a:r>
              <a:rPr lang="en-US" dirty="0"/>
              <a:t/>
            </a:r>
            <a:br>
              <a:rPr lang="en-US" dirty="0"/>
            </a:br>
            <a:endParaRPr lang="en-US" dirty="0"/>
          </a:p>
        </p:txBody>
      </p:sp>
      <p:sp>
        <p:nvSpPr>
          <p:cNvPr id="3" name="Content Placeholder 2"/>
          <p:cNvSpPr>
            <a:spLocks noGrp="1"/>
          </p:cNvSpPr>
          <p:nvPr>
            <p:ph sz="quarter" idx="13"/>
          </p:nvPr>
        </p:nvSpPr>
        <p:spPr>
          <a:xfrm>
            <a:off x="401053" y="1796716"/>
            <a:ext cx="11293641" cy="4924926"/>
          </a:xfrm>
        </p:spPr>
        <p:txBody>
          <a:bodyPr>
            <a:normAutofit lnSpcReduction="10000"/>
          </a:bodyPr>
          <a:lstStyle/>
          <a:p>
            <a:pPr marL="0" indent="0">
              <a:buNone/>
            </a:pPr>
            <a:r>
              <a:rPr lang="sq-AL" sz="2400" dirty="0"/>
              <a:t>Neni </a:t>
            </a:r>
            <a:r>
              <a:rPr lang="sq-AL" sz="2400" dirty="0" smtClean="0"/>
              <a:t>4</a:t>
            </a:r>
            <a:r>
              <a:rPr lang="en-US" sz="2400" dirty="0"/>
              <a:t> </a:t>
            </a:r>
            <a:r>
              <a:rPr lang="en-US" sz="2400" dirty="0" smtClean="0"/>
              <a:t> </a:t>
            </a:r>
            <a:r>
              <a:rPr lang="sq-AL" sz="2400" b="1" dirty="0" smtClean="0"/>
              <a:t>Kërkesa </a:t>
            </a:r>
            <a:r>
              <a:rPr lang="sq-AL" sz="2400" b="1" dirty="0"/>
              <a:t>e përgjithshme e sigurisë dhe </a:t>
            </a:r>
            <a:r>
              <a:rPr lang="sq-AL" sz="2400" b="1" dirty="0" err="1"/>
              <a:t>prezumimi</a:t>
            </a:r>
            <a:r>
              <a:rPr lang="sq-AL" sz="2400" b="1" dirty="0"/>
              <a:t> i </a:t>
            </a:r>
            <a:r>
              <a:rPr lang="sq-AL" sz="2400" b="1" dirty="0" smtClean="0"/>
              <a:t>sigurisë</a:t>
            </a:r>
            <a:endParaRPr lang="en-US" sz="2400" b="1" dirty="0" smtClean="0"/>
          </a:p>
          <a:p>
            <a:r>
              <a:rPr lang="sq-AL" sz="1600" dirty="0"/>
              <a:t>Një produkt </a:t>
            </a:r>
            <a:r>
              <a:rPr lang="sq-AL" sz="1600" dirty="0" err="1"/>
              <a:t>prezumohet</a:t>
            </a:r>
            <a:r>
              <a:rPr lang="sq-AL" sz="1600" dirty="0"/>
              <a:t> i sigurt nëse është në përputhje me një ndër standardet e harmonizuara shqiptare, që mbulojnë </a:t>
            </a:r>
            <a:r>
              <a:rPr lang="sq-AL" sz="1600" dirty="0" err="1"/>
              <a:t>risqet</a:t>
            </a:r>
            <a:r>
              <a:rPr lang="sq-AL" sz="1600" dirty="0"/>
              <a:t> dhe kategoritë përkatëse të riskut të produktit në fjalë.</a:t>
            </a:r>
            <a:endParaRPr lang="en-US" sz="1600" dirty="0"/>
          </a:p>
          <a:p>
            <a:r>
              <a:rPr lang="sq-AL" sz="1600" dirty="0"/>
              <a:t>Në mungesë të rregullave specifike dhe në rrethana të tjera, përveç nga sa përcaktohet </a:t>
            </a:r>
            <a:r>
              <a:rPr lang="en-US" sz="1600" dirty="0" smtClean="0"/>
              <a:t>me </a:t>
            </a:r>
            <a:r>
              <a:rPr lang="en-US" sz="1600" dirty="0" err="1" smtClean="0"/>
              <a:t>siper</a:t>
            </a:r>
            <a:r>
              <a:rPr lang="sq-AL" sz="1600" dirty="0" smtClean="0"/>
              <a:t>, </a:t>
            </a:r>
            <a:r>
              <a:rPr lang="sq-AL" sz="1600" dirty="0" err="1"/>
              <a:t>konformiteti</a:t>
            </a:r>
            <a:r>
              <a:rPr lang="sq-AL" sz="1600" dirty="0"/>
              <a:t> i produktit me kërkesën e përgjithshme të sigurisë vlerësohet duke pasur parasysh elementet e mëposhtme:</a:t>
            </a:r>
            <a:endParaRPr lang="en-US" sz="1600" dirty="0"/>
          </a:p>
          <a:p>
            <a:pPr marL="0" indent="0">
              <a:buNone/>
            </a:pPr>
            <a:r>
              <a:rPr lang="sq-AL" sz="1600" dirty="0"/>
              <a:t>a) standardet </a:t>
            </a:r>
            <a:r>
              <a:rPr lang="sq-AL" sz="1600" dirty="0" smtClean="0"/>
              <a:t>vullnetare </a:t>
            </a:r>
            <a:r>
              <a:rPr lang="sq-AL" sz="1600" dirty="0"/>
              <a:t>shqiptare, që </a:t>
            </a:r>
            <a:r>
              <a:rPr lang="sq-AL" sz="1600" dirty="0" err="1"/>
              <a:t>transpozojnë</a:t>
            </a:r>
            <a:r>
              <a:rPr lang="sq-AL" sz="1600" dirty="0"/>
              <a:t> standardet përkatëse evropiane, në dallim nga ato të </a:t>
            </a:r>
            <a:r>
              <a:rPr lang="en-US" sz="1600" dirty="0" err="1" smtClean="0"/>
              <a:t>harmonizuara</a:t>
            </a:r>
            <a:r>
              <a:rPr lang="en-US" sz="1600" dirty="0" smtClean="0"/>
              <a:t> </a:t>
            </a:r>
            <a:r>
              <a:rPr lang="en-US" sz="1600" dirty="0" err="1" smtClean="0"/>
              <a:t>Shqiptare</a:t>
            </a:r>
            <a:r>
              <a:rPr lang="sq-AL" sz="1600" dirty="0" smtClean="0"/>
              <a:t>;</a:t>
            </a:r>
            <a:endParaRPr lang="en-US" sz="1600" dirty="0"/>
          </a:p>
          <a:p>
            <a:pPr marL="0" indent="0">
              <a:buNone/>
            </a:pPr>
            <a:r>
              <a:rPr lang="sq-AL" sz="1600" dirty="0"/>
              <a:t>b) standarde të tjera shqiptare apo standarde të tjera kombëtare të adoptuara nga vende </a:t>
            </a:r>
            <a:r>
              <a:rPr lang="en-US" sz="1600" dirty="0" err="1" smtClean="0"/>
              <a:t>te</a:t>
            </a:r>
            <a:r>
              <a:rPr lang="en-US" sz="1600" dirty="0" smtClean="0"/>
              <a:t> BE</a:t>
            </a:r>
            <a:r>
              <a:rPr lang="sq-AL" sz="1600" dirty="0" smtClean="0"/>
              <a:t>;</a:t>
            </a:r>
            <a:endParaRPr lang="en-US" sz="1600" dirty="0"/>
          </a:p>
          <a:p>
            <a:pPr marL="0" indent="0">
              <a:buNone/>
            </a:pPr>
            <a:r>
              <a:rPr lang="sq-AL" sz="1600" dirty="0"/>
              <a:t>c) kode/udhëzues të hartuar nga autoritete publike apo organizata profesionale për praktikat më të mira për sigurinë e produkteve në sektorin përkatës;</a:t>
            </a:r>
            <a:endParaRPr lang="en-US" sz="1600" dirty="0"/>
          </a:p>
          <a:p>
            <a:pPr marL="0" indent="0">
              <a:buNone/>
            </a:pPr>
            <a:r>
              <a:rPr lang="sq-AL" sz="1600" dirty="0"/>
              <a:t>ç) rekomandime të Komisionit Evropian për vendosjen e udhëzimeve për vlerësimin e sigurisë së produkteve;</a:t>
            </a:r>
            <a:endParaRPr lang="en-US" sz="1600" dirty="0"/>
          </a:p>
          <a:p>
            <a:pPr marL="0" indent="0">
              <a:buNone/>
            </a:pPr>
            <a:r>
              <a:rPr lang="sq-AL" sz="1600" dirty="0"/>
              <a:t>d) pritshmërinë e arsyeshme të konsumatorëve për sigurinë e produktit;</a:t>
            </a:r>
            <a:endParaRPr lang="en-US" sz="1600" dirty="0"/>
          </a:p>
          <a:p>
            <a:pPr marL="0" indent="0">
              <a:buNone/>
            </a:pPr>
            <a:r>
              <a:rPr lang="sq-AL" sz="1600" dirty="0"/>
              <a:t>dh) nivelin e </a:t>
            </a:r>
            <a:r>
              <a:rPr lang="sq-AL" sz="1600" dirty="0" smtClean="0"/>
              <a:t>teknologjisë </a:t>
            </a:r>
            <a:r>
              <a:rPr lang="sq-AL" sz="1600" dirty="0"/>
              <a:t>dhe artizanatit.</a:t>
            </a:r>
            <a:endParaRPr lang="en-US" sz="1600" dirty="0"/>
          </a:p>
        </p:txBody>
      </p:sp>
    </p:spTree>
    <p:extLst>
      <p:ext uri="{BB962C8B-B14F-4D97-AF65-F5344CB8AC3E}">
        <p14:creationId xmlns:p14="http://schemas.microsoft.com/office/powerpoint/2010/main" val="1704429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Ligji</a:t>
            </a:r>
            <a:r>
              <a:rPr lang="en-US" dirty="0"/>
              <a:t> 10480/2011 </a:t>
            </a:r>
            <a:r>
              <a:rPr lang="en-US" dirty="0" err="1"/>
              <a:t>i</a:t>
            </a:r>
            <a:r>
              <a:rPr lang="en-US" dirty="0"/>
              <a:t> </a:t>
            </a:r>
            <a:r>
              <a:rPr lang="en-US" dirty="0" err="1"/>
              <a:t>ndryshuar</a:t>
            </a:r>
            <a:r>
              <a:rPr lang="en-US" dirty="0"/>
              <a:t>, “Per </a:t>
            </a:r>
            <a:r>
              <a:rPr lang="en-US" dirty="0" err="1"/>
              <a:t>sigurine</a:t>
            </a:r>
            <a:r>
              <a:rPr lang="en-US" dirty="0"/>
              <a:t> e </a:t>
            </a:r>
            <a:r>
              <a:rPr lang="en-US" dirty="0" err="1"/>
              <a:t>pergjithshme</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smtClean="0"/>
              <a:t>ushqimore</a:t>
            </a:r>
            <a:r>
              <a:rPr lang="en-US" dirty="0"/>
              <a:t/>
            </a:r>
            <a:br>
              <a:rPr lang="en-US" dirty="0"/>
            </a:br>
            <a:endParaRPr lang="en-US" dirty="0"/>
          </a:p>
        </p:txBody>
      </p:sp>
      <p:sp>
        <p:nvSpPr>
          <p:cNvPr id="3" name="Content Placeholder 2"/>
          <p:cNvSpPr>
            <a:spLocks noGrp="1"/>
          </p:cNvSpPr>
          <p:nvPr>
            <p:ph sz="quarter" idx="13"/>
          </p:nvPr>
        </p:nvSpPr>
        <p:spPr>
          <a:xfrm>
            <a:off x="401053" y="1796716"/>
            <a:ext cx="11293641" cy="4924926"/>
          </a:xfrm>
        </p:spPr>
        <p:txBody>
          <a:bodyPr>
            <a:normAutofit/>
          </a:bodyPr>
          <a:lstStyle/>
          <a:p>
            <a:pPr marL="0" indent="0">
              <a:buNone/>
            </a:pPr>
            <a:r>
              <a:rPr lang="sq-AL" sz="2800" dirty="0"/>
              <a:t>Neni </a:t>
            </a:r>
            <a:r>
              <a:rPr lang="sq-AL" sz="2800" dirty="0" smtClean="0"/>
              <a:t>9</a:t>
            </a:r>
            <a:r>
              <a:rPr lang="en-US" sz="2800" dirty="0"/>
              <a:t> </a:t>
            </a:r>
            <a:r>
              <a:rPr lang="sq-AL" sz="2800" b="1" dirty="0" smtClean="0"/>
              <a:t>Strukturat </a:t>
            </a:r>
            <a:r>
              <a:rPr lang="sq-AL" sz="2800" b="1" dirty="0"/>
              <a:t>përgjegjëse për mbikëqyrjen e tregut</a:t>
            </a:r>
            <a:endParaRPr lang="en-US" sz="2800" dirty="0"/>
          </a:p>
          <a:p>
            <a:pPr marL="0" indent="0" algn="just">
              <a:buNone/>
            </a:pPr>
            <a:r>
              <a:rPr lang="sq-AL" sz="2400" dirty="0" smtClean="0"/>
              <a:t> </a:t>
            </a:r>
            <a:r>
              <a:rPr lang="sq-AL" sz="2400" dirty="0"/>
              <a:t>Mbikëqyrja e zbatimit të përputhshmërisë me kërkesat e këtij ligji kryhet nga </a:t>
            </a:r>
            <a:r>
              <a:rPr lang="sq-AL" sz="2400" dirty="0" smtClean="0"/>
              <a:t>struktura</a:t>
            </a:r>
            <a:r>
              <a:rPr lang="en-US" sz="2400" dirty="0" smtClean="0"/>
              <a:t>t</a:t>
            </a:r>
            <a:r>
              <a:rPr lang="sq-AL" sz="2400" dirty="0" smtClean="0"/>
              <a:t> </a:t>
            </a:r>
            <a:r>
              <a:rPr lang="sq-AL" sz="2400" dirty="0"/>
              <a:t>përgjegjëse dhe mbështetet nga autoritetet doganore siç parashikohet nga ky ligj.</a:t>
            </a:r>
            <a:endParaRPr lang="en-US" sz="2400" dirty="0"/>
          </a:p>
          <a:p>
            <a:pPr marL="0" indent="0" algn="just">
              <a:buNone/>
            </a:pPr>
            <a:r>
              <a:rPr lang="sq-AL" sz="2400" dirty="0" smtClean="0"/>
              <a:t> </a:t>
            </a:r>
            <a:r>
              <a:rPr lang="sq-AL" sz="2400" dirty="0"/>
              <a:t>Struktura përgjegjëse për mbikëqyrjen e tregut i ushtron përgjegjësitë e veta në zbatim të këtij ligji, në përputhje me ligjin nr. 10 433, datë 16.6.2011 “Për inspektimin në Republikën e Shqipërisë</a:t>
            </a:r>
            <a:r>
              <a:rPr lang="sq-AL" sz="2400" dirty="0" smtClean="0"/>
              <a:t>”</a:t>
            </a:r>
            <a:r>
              <a:rPr lang="en-US" sz="2400" dirty="0" smtClean="0"/>
              <a:t>.</a:t>
            </a:r>
            <a:endParaRPr lang="en-US" sz="2400" dirty="0"/>
          </a:p>
          <a:p>
            <a:pPr marL="0" indent="0" algn="just">
              <a:buNone/>
            </a:pPr>
            <a:r>
              <a:rPr lang="sq-AL" sz="2400" dirty="0" smtClean="0"/>
              <a:t>Procedurat </a:t>
            </a:r>
            <a:r>
              <a:rPr lang="sq-AL" sz="2400" dirty="0"/>
              <a:t>standarde </a:t>
            </a:r>
            <a:r>
              <a:rPr lang="sq-AL" sz="2400" dirty="0" err="1"/>
              <a:t>operacionale</a:t>
            </a:r>
            <a:r>
              <a:rPr lang="sq-AL" sz="2400" dirty="0"/>
              <a:t> të veprimtarisë së mbikëqyrjes së </a:t>
            </a:r>
            <a:r>
              <a:rPr lang="sq-AL" sz="2400" dirty="0" smtClean="0"/>
              <a:t>tregut, </a:t>
            </a:r>
            <a:r>
              <a:rPr lang="sq-AL" sz="2400" dirty="0"/>
              <a:t>miratohen me urdhër të ministrit.</a:t>
            </a:r>
            <a:endParaRPr lang="en-US" sz="2400" dirty="0"/>
          </a:p>
        </p:txBody>
      </p:sp>
    </p:spTree>
    <p:extLst>
      <p:ext uri="{BB962C8B-B14F-4D97-AF65-F5344CB8AC3E}">
        <p14:creationId xmlns:p14="http://schemas.microsoft.com/office/powerpoint/2010/main" val="3080900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Ligji</a:t>
            </a:r>
            <a:r>
              <a:rPr lang="en-US" dirty="0"/>
              <a:t> 10480/2011 </a:t>
            </a:r>
            <a:r>
              <a:rPr lang="en-US" dirty="0" err="1"/>
              <a:t>i</a:t>
            </a:r>
            <a:r>
              <a:rPr lang="en-US" dirty="0"/>
              <a:t> </a:t>
            </a:r>
            <a:r>
              <a:rPr lang="en-US" dirty="0" err="1"/>
              <a:t>ndryshuar</a:t>
            </a:r>
            <a:r>
              <a:rPr lang="en-US" dirty="0"/>
              <a:t>, “Per </a:t>
            </a:r>
            <a:r>
              <a:rPr lang="en-US" dirty="0" err="1"/>
              <a:t>sigurine</a:t>
            </a:r>
            <a:r>
              <a:rPr lang="en-US" dirty="0"/>
              <a:t> e </a:t>
            </a:r>
            <a:r>
              <a:rPr lang="en-US" dirty="0" err="1"/>
              <a:t>pergjithshme</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smtClean="0"/>
              <a:t>ushqimore</a:t>
            </a:r>
            <a:r>
              <a:rPr lang="en-US" dirty="0"/>
              <a:t/>
            </a:r>
            <a:br>
              <a:rPr lang="en-US" dirty="0"/>
            </a:br>
            <a:endParaRPr lang="en-US" dirty="0"/>
          </a:p>
        </p:txBody>
      </p:sp>
      <p:sp>
        <p:nvSpPr>
          <p:cNvPr id="3" name="Content Placeholder 2"/>
          <p:cNvSpPr>
            <a:spLocks noGrp="1"/>
          </p:cNvSpPr>
          <p:nvPr>
            <p:ph sz="quarter" idx="13"/>
          </p:nvPr>
        </p:nvSpPr>
        <p:spPr>
          <a:xfrm>
            <a:off x="401053" y="1796716"/>
            <a:ext cx="11293641" cy="4924926"/>
          </a:xfrm>
        </p:spPr>
        <p:txBody>
          <a:bodyPr>
            <a:normAutofit/>
          </a:bodyPr>
          <a:lstStyle/>
          <a:p>
            <a:pPr marL="0" indent="0">
              <a:buNone/>
            </a:pPr>
            <a:r>
              <a:rPr lang="sq-AL" sz="2800" dirty="0"/>
              <a:t>Neni </a:t>
            </a:r>
            <a:r>
              <a:rPr lang="sq-AL" sz="2800" dirty="0" smtClean="0"/>
              <a:t>10</a:t>
            </a:r>
            <a:r>
              <a:rPr lang="en-US" sz="2800" dirty="0" smtClean="0"/>
              <a:t> </a:t>
            </a:r>
            <a:r>
              <a:rPr lang="sq-AL" sz="2800" b="1" dirty="0" smtClean="0"/>
              <a:t>Të </a:t>
            </a:r>
            <a:r>
              <a:rPr lang="sq-AL" sz="2800" b="1" dirty="0"/>
              <a:t>drejtat dhe detyrimet e strukturës përgjegjëse</a:t>
            </a:r>
            <a:endParaRPr lang="en-US" sz="2800" dirty="0"/>
          </a:p>
          <a:p>
            <a:pPr marL="0" indent="0" algn="just">
              <a:buNone/>
            </a:pPr>
            <a:r>
              <a:rPr lang="sq-AL" sz="2400" dirty="0"/>
              <a:t>të ndalojë, me urdhër me shkrim, vendosjen në treg të çdo produkti, i cili është i rrezikshëm ose nuk përputhet me dispozitat e këtij ligji apo aktet nënligjore në zbatim të </a:t>
            </a:r>
            <a:r>
              <a:rPr lang="sq-AL" sz="2400" dirty="0" smtClean="0"/>
              <a:t>tij</a:t>
            </a:r>
            <a:r>
              <a:rPr lang="en-US" sz="2400" dirty="0" smtClean="0"/>
              <a:t>.</a:t>
            </a:r>
          </a:p>
          <a:p>
            <a:pPr marL="0" indent="0">
              <a:buNone/>
            </a:pPr>
            <a:r>
              <a:rPr lang="sq-AL" sz="2400" dirty="0" smtClean="0"/>
              <a:t>të </a:t>
            </a:r>
            <a:r>
              <a:rPr lang="sq-AL" sz="2400" dirty="0"/>
              <a:t>ndalojë me urdhër me shkrim </a:t>
            </a:r>
            <a:r>
              <a:rPr lang="sq-AL" sz="2400" dirty="0" smtClean="0"/>
              <a:t>furnizimin</a:t>
            </a:r>
            <a:r>
              <a:rPr lang="en-US" sz="2400" dirty="0" smtClean="0"/>
              <a:t> </a:t>
            </a:r>
            <a:r>
              <a:rPr lang="sq-AL" sz="2400" dirty="0" smtClean="0"/>
              <a:t>e </a:t>
            </a:r>
            <a:r>
              <a:rPr lang="sq-AL" sz="2400" dirty="0"/>
              <a:t>produkteve </a:t>
            </a:r>
            <a:r>
              <a:rPr lang="sq-AL" sz="2400" dirty="0" smtClean="0"/>
              <a:t>kur gjykohet</a:t>
            </a:r>
            <a:r>
              <a:rPr lang="en-US" sz="2400" dirty="0" smtClean="0"/>
              <a:t> </a:t>
            </a:r>
            <a:r>
              <a:rPr lang="sq-AL" sz="2400" dirty="0" smtClean="0"/>
              <a:t>se </a:t>
            </a:r>
            <a:r>
              <a:rPr lang="sq-AL" sz="2400" dirty="0"/>
              <a:t>ekzistojnë baza të arsyeshme </a:t>
            </a:r>
            <a:r>
              <a:rPr lang="sq-AL" sz="2400" dirty="0" smtClean="0"/>
              <a:t>se </a:t>
            </a:r>
            <a:r>
              <a:rPr lang="sq-AL" sz="2400" dirty="0"/>
              <a:t>produkti është i </a:t>
            </a:r>
            <a:r>
              <a:rPr lang="sq-AL" sz="2400" dirty="0" smtClean="0"/>
              <a:t>rrezikshëm</a:t>
            </a:r>
            <a:r>
              <a:rPr lang="en-US" sz="2400" dirty="0" smtClean="0"/>
              <a:t> </a:t>
            </a:r>
            <a:r>
              <a:rPr lang="sq-AL" sz="2400" dirty="0" smtClean="0"/>
              <a:t>për </a:t>
            </a:r>
            <a:r>
              <a:rPr lang="sq-AL" sz="2400" dirty="0"/>
              <a:t>aq kohë sa është e nevojshme për kryerjen e </a:t>
            </a:r>
            <a:r>
              <a:rPr lang="sq-AL" sz="2400" dirty="0" smtClean="0"/>
              <a:t>testeve</a:t>
            </a:r>
            <a:r>
              <a:rPr lang="en-US" sz="2400" dirty="0" smtClean="0"/>
              <a:t>.</a:t>
            </a:r>
            <a:endParaRPr lang="en-US" sz="2400" dirty="0"/>
          </a:p>
          <a:p>
            <a:pPr marL="0" indent="0">
              <a:buNone/>
            </a:pPr>
            <a:r>
              <a:rPr lang="sq-AL" sz="2400" dirty="0"/>
              <a:t>të marrë masa </a:t>
            </a:r>
            <a:r>
              <a:rPr lang="sq-AL" sz="2400" dirty="0" smtClean="0"/>
              <a:t>që </a:t>
            </a:r>
            <a:r>
              <a:rPr lang="sq-AL" sz="2400" dirty="0"/>
              <a:t>konsiderohen të nevojshme për të eliminuar ose për të parandaluar praktikat, të cilat janë të dëmshme për sigurinë e produktit</a:t>
            </a:r>
            <a:endParaRPr lang="en-US" sz="2400" dirty="0"/>
          </a:p>
          <a:p>
            <a:pPr marL="0" indent="0" algn="just">
              <a:buNone/>
            </a:pPr>
            <a:endParaRPr lang="en-US" sz="2400" dirty="0"/>
          </a:p>
        </p:txBody>
      </p:sp>
    </p:spTree>
    <p:extLst>
      <p:ext uri="{BB962C8B-B14F-4D97-AF65-F5344CB8AC3E}">
        <p14:creationId xmlns:p14="http://schemas.microsoft.com/office/powerpoint/2010/main" val="456490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733" y="184497"/>
            <a:ext cx="10364451" cy="1596177"/>
          </a:xfrm>
        </p:spPr>
        <p:txBody>
          <a:bodyPr>
            <a:normAutofit/>
          </a:bodyPr>
          <a:lstStyle/>
          <a:p>
            <a:r>
              <a:rPr lang="en-US" dirty="0" err="1"/>
              <a:t>Ligji</a:t>
            </a:r>
            <a:r>
              <a:rPr lang="en-US" dirty="0"/>
              <a:t> 10480/2011 </a:t>
            </a:r>
            <a:r>
              <a:rPr lang="en-US" dirty="0" err="1"/>
              <a:t>i</a:t>
            </a:r>
            <a:r>
              <a:rPr lang="en-US" dirty="0"/>
              <a:t> </a:t>
            </a:r>
            <a:r>
              <a:rPr lang="en-US" dirty="0" err="1"/>
              <a:t>ndryshuar</a:t>
            </a:r>
            <a:r>
              <a:rPr lang="en-US" dirty="0"/>
              <a:t>, “Per </a:t>
            </a:r>
            <a:r>
              <a:rPr lang="en-US" dirty="0" err="1"/>
              <a:t>sigurine</a:t>
            </a:r>
            <a:r>
              <a:rPr lang="en-US" dirty="0"/>
              <a:t> e </a:t>
            </a:r>
            <a:r>
              <a:rPr lang="en-US" dirty="0" err="1"/>
              <a:t>pergjithshme</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smtClean="0"/>
              <a:t>ushqimore</a:t>
            </a:r>
            <a:r>
              <a:rPr lang="en-US" dirty="0"/>
              <a:t/>
            </a:r>
            <a:br>
              <a:rPr lang="en-US" dirty="0"/>
            </a:br>
            <a:endParaRPr lang="en-US" dirty="0"/>
          </a:p>
        </p:txBody>
      </p:sp>
      <p:sp>
        <p:nvSpPr>
          <p:cNvPr id="3" name="Content Placeholder 2"/>
          <p:cNvSpPr>
            <a:spLocks noGrp="1"/>
          </p:cNvSpPr>
          <p:nvPr>
            <p:ph sz="quarter" idx="13"/>
          </p:nvPr>
        </p:nvSpPr>
        <p:spPr>
          <a:xfrm>
            <a:off x="320842" y="1331495"/>
            <a:ext cx="11293641" cy="5374105"/>
          </a:xfrm>
        </p:spPr>
        <p:txBody>
          <a:bodyPr>
            <a:normAutofit fontScale="25000" lnSpcReduction="20000"/>
          </a:bodyPr>
          <a:lstStyle/>
          <a:p>
            <a:pPr marL="0" indent="0">
              <a:buNone/>
            </a:pPr>
            <a:r>
              <a:rPr lang="en-US" sz="7200" dirty="0" smtClean="0"/>
              <a:t>	</a:t>
            </a:r>
            <a:r>
              <a:rPr lang="sq-AL" sz="7200" dirty="0" smtClean="0"/>
              <a:t>Neni 23</a:t>
            </a:r>
            <a:r>
              <a:rPr lang="en-US" sz="7200" dirty="0"/>
              <a:t> </a:t>
            </a:r>
            <a:r>
              <a:rPr lang="sq-AL" sz="7200" b="1" dirty="0" smtClean="0"/>
              <a:t>Politika </a:t>
            </a:r>
            <a:r>
              <a:rPr lang="sq-AL" sz="7200" b="1" dirty="0"/>
              <a:t>e mbikëqyrjes së tregut</a:t>
            </a:r>
            <a:endParaRPr lang="en-US" sz="7200" dirty="0"/>
          </a:p>
          <a:p>
            <a:pPr marL="0" indent="0">
              <a:buNone/>
            </a:pPr>
            <a:r>
              <a:rPr lang="sq-AL" sz="6400" dirty="0" smtClean="0"/>
              <a:t>Ministri </a:t>
            </a:r>
            <a:r>
              <a:rPr lang="sq-AL" sz="6400" dirty="0"/>
              <a:t>përgjegjës harton politikat e përgjithshme të mbikëqyrjes së tregut për zbatimin efektiv të këtij </a:t>
            </a:r>
            <a:r>
              <a:rPr lang="sq-AL" sz="6400" dirty="0" smtClean="0"/>
              <a:t>ligji.</a:t>
            </a:r>
            <a:endParaRPr lang="en-US" sz="6400" dirty="0"/>
          </a:p>
          <a:p>
            <a:pPr marL="0" indent="0">
              <a:buNone/>
            </a:pPr>
            <a:r>
              <a:rPr lang="sq-AL" sz="6400" dirty="0" smtClean="0"/>
              <a:t>Përgjegjësitë </a:t>
            </a:r>
            <a:r>
              <a:rPr lang="sq-AL" sz="6400" dirty="0"/>
              <a:t>kryesore </a:t>
            </a:r>
            <a:r>
              <a:rPr lang="sq-AL" sz="6400" dirty="0" smtClean="0"/>
              <a:t>janë:</a:t>
            </a:r>
            <a:endParaRPr lang="en-US" sz="6400" dirty="0"/>
          </a:p>
          <a:p>
            <a:pPr marL="0" indent="0">
              <a:buNone/>
            </a:pPr>
            <a:r>
              <a:rPr lang="sq-AL" sz="6400" dirty="0" smtClean="0"/>
              <a:t>marrja </a:t>
            </a:r>
            <a:r>
              <a:rPr lang="sq-AL" sz="6400" dirty="0"/>
              <a:t>e masave koordinuese me strukturën </a:t>
            </a:r>
            <a:r>
              <a:rPr lang="sq-AL" sz="6400" dirty="0" err="1"/>
              <a:t>përgjegjë</a:t>
            </a:r>
            <a:r>
              <a:rPr lang="sq-AL" sz="6400" dirty="0"/>
              <a:t> se për </a:t>
            </a:r>
            <a:r>
              <a:rPr lang="sq-AL" sz="6400" dirty="0" smtClean="0"/>
              <a:t>fushën </a:t>
            </a:r>
            <a:r>
              <a:rPr lang="sq-AL" sz="6400" dirty="0"/>
              <a:t>e mbikëqyrjes së tregut;</a:t>
            </a:r>
            <a:endParaRPr lang="en-US" sz="6400" dirty="0"/>
          </a:p>
          <a:p>
            <a:pPr marL="0" indent="0">
              <a:buNone/>
            </a:pPr>
            <a:r>
              <a:rPr lang="sq-AL" sz="6400" dirty="0" smtClean="0"/>
              <a:t>mbledhja </a:t>
            </a:r>
            <a:r>
              <a:rPr lang="sq-AL" sz="6400" dirty="0"/>
              <a:t>e informacionit për produktet e rrezikshme ose potencialisht të rrezikshme nga struktura </a:t>
            </a:r>
            <a:r>
              <a:rPr lang="sq-AL" sz="6400" dirty="0" smtClean="0"/>
              <a:t>përgjegjëse;</a:t>
            </a:r>
            <a:endParaRPr lang="en-US" sz="6400" dirty="0"/>
          </a:p>
          <a:p>
            <a:pPr marL="0" indent="0">
              <a:buNone/>
            </a:pPr>
            <a:r>
              <a:rPr lang="en-US" sz="6400" dirty="0" smtClean="0"/>
              <a:t>-</a:t>
            </a:r>
            <a:r>
              <a:rPr lang="sq-AL" sz="6400" dirty="0" smtClean="0"/>
              <a:t>vlerësimi </a:t>
            </a:r>
            <a:r>
              <a:rPr lang="sq-AL" sz="6400" dirty="0"/>
              <a:t>periodik i veprimtarive të mbikëqyrjes së tregut një herë në 6 muaj;</a:t>
            </a:r>
            <a:endParaRPr lang="en-US" sz="6400" dirty="0"/>
          </a:p>
          <a:p>
            <a:pPr marL="0" indent="0">
              <a:buNone/>
            </a:pPr>
            <a:r>
              <a:rPr lang="en-US" sz="6400" dirty="0" smtClean="0"/>
              <a:t>- </a:t>
            </a:r>
            <a:r>
              <a:rPr lang="sq-AL" sz="6400" dirty="0" smtClean="0"/>
              <a:t>monitorimi </a:t>
            </a:r>
            <a:r>
              <a:rPr lang="sq-AL" sz="6400" dirty="0"/>
              <a:t>i zbatimit të programeve të mbikëqyrjes sektoriale, sipas kategorive të produkteve ose rreziqeve dhe monitorimi i veprimtarive të mbikëqyrjes, i gjetjeve dhe rezultateve;</a:t>
            </a:r>
            <a:endParaRPr lang="en-US" sz="6400" dirty="0"/>
          </a:p>
          <a:p>
            <a:pPr marL="0" indent="0">
              <a:buNone/>
            </a:pPr>
            <a:r>
              <a:rPr lang="en-US" sz="6400" dirty="0" smtClean="0"/>
              <a:t>- </a:t>
            </a:r>
            <a:r>
              <a:rPr lang="sq-AL" sz="6400" dirty="0" smtClean="0"/>
              <a:t>rishikimi </a:t>
            </a:r>
            <a:r>
              <a:rPr lang="sq-AL" sz="6400" dirty="0"/>
              <a:t>periodik dhe vlerësimi i veprimtarive të mbikëqyrjes së tregut, si dhe efektiviteti i tyre.</a:t>
            </a:r>
            <a:endParaRPr lang="en-US" sz="6400" dirty="0"/>
          </a:p>
          <a:p>
            <a:pPr marL="0" indent="0">
              <a:buNone/>
            </a:pPr>
            <a:r>
              <a:rPr lang="sq-AL" sz="6400" dirty="0" smtClean="0"/>
              <a:t>Ministria </a:t>
            </a:r>
            <a:r>
              <a:rPr lang="sq-AL" sz="6400" dirty="0"/>
              <a:t>mund të përgatisë dhe të publikojë një listë, ku identifikohen:</a:t>
            </a:r>
            <a:endParaRPr lang="en-US" sz="6400" dirty="0"/>
          </a:p>
          <a:p>
            <a:pPr marL="0" indent="0">
              <a:buNone/>
            </a:pPr>
            <a:r>
              <a:rPr lang="en-US" sz="6400" dirty="0" smtClean="0"/>
              <a:t>-</a:t>
            </a:r>
            <a:r>
              <a:rPr lang="sq-AL" sz="6400" dirty="0" smtClean="0"/>
              <a:t> </a:t>
            </a:r>
            <a:r>
              <a:rPr lang="sq-AL" sz="6400" dirty="0"/>
              <a:t>produkte të cilat janë të rrezikshme;</a:t>
            </a:r>
            <a:endParaRPr lang="en-US" sz="6400" dirty="0"/>
          </a:p>
          <a:p>
            <a:pPr marL="0" indent="0">
              <a:buNone/>
            </a:pPr>
            <a:r>
              <a:rPr lang="en-US" sz="6400" dirty="0" smtClean="0"/>
              <a:t>-</a:t>
            </a:r>
            <a:r>
              <a:rPr lang="sq-AL" sz="6400" dirty="0" smtClean="0"/>
              <a:t> </a:t>
            </a:r>
            <a:r>
              <a:rPr lang="sq-AL" sz="6400" dirty="0"/>
              <a:t>prodhuesit dhe shpërndarësit e produkteve të tilla;</a:t>
            </a:r>
            <a:endParaRPr lang="en-US" sz="6400" dirty="0"/>
          </a:p>
          <a:p>
            <a:pPr marL="0" indent="0">
              <a:buNone/>
            </a:pPr>
            <a:r>
              <a:rPr lang="en-US" sz="6400" dirty="0" smtClean="0"/>
              <a:t>-</a:t>
            </a:r>
            <a:r>
              <a:rPr lang="sq-AL" sz="6400" dirty="0" smtClean="0"/>
              <a:t> </a:t>
            </a:r>
            <a:r>
              <a:rPr lang="sq-AL" sz="6400" dirty="0"/>
              <a:t>ata prodhues, shpërndarës apo persona të tjerë, praktikat ose veprimtaritë e të cilëve në lidhje me produkte të veçanta mund të ndikojnë negativisht në interesat e konsumatorëve;</a:t>
            </a:r>
            <a:endParaRPr lang="en-US" sz="6400" dirty="0"/>
          </a:p>
          <a:p>
            <a:pPr marL="0" indent="0">
              <a:buNone/>
            </a:pPr>
            <a:r>
              <a:rPr lang="en-US" sz="6400" dirty="0" smtClean="0"/>
              <a:t>-</a:t>
            </a:r>
            <a:r>
              <a:rPr lang="sq-AL" sz="6400" dirty="0" smtClean="0"/>
              <a:t> </a:t>
            </a:r>
            <a:r>
              <a:rPr lang="sq-AL" sz="6400" dirty="0"/>
              <a:t>çdo çështje tjetër që mund të ndikojë negativisht në sigurinë e konsumatorëve</a:t>
            </a:r>
            <a:r>
              <a:rPr lang="sq-AL" sz="6400" dirty="0" smtClean="0"/>
              <a:t>.</a:t>
            </a:r>
            <a:endParaRPr lang="en-US" sz="6400" dirty="0"/>
          </a:p>
        </p:txBody>
      </p:sp>
    </p:spTree>
    <p:extLst>
      <p:ext uri="{BB962C8B-B14F-4D97-AF65-F5344CB8AC3E}">
        <p14:creationId xmlns:p14="http://schemas.microsoft.com/office/powerpoint/2010/main" val="362568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4" y="1770743"/>
            <a:ext cx="10363826" cy="4876799"/>
          </a:xfrm>
        </p:spPr>
        <p:txBody>
          <a:bodyPr>
            <a:normAutofit lnSpcReduction="10000"/>
          </a:bodyPr>
          <a:lstStyle/>
          <a:p>
            <a:pPr marL="0" indent="0">
              <a:buNone/>
            </a:pPr>
            <a:r>
              <a:rPr lang="en-US" sz="3200" dirty="0" err="1"/>
              <a:t>Neni</a:t>
            </a:r>
            <a:r>
              <a:rPr lang="en-US" sz="3200" dirty="0"/>
              <a:t>  1</a:t>
            </a:r>
          </a:p>
          <a:p>
            <a:pPr marL="0" indent="0">
              <a:buNone/>
            </a:pPr>
            <a:r>
              <a:rPr lang="en-US" dirty="0"/>
              <a:t>1.	</a:t>
            </a:r>
            <a:r>
              <a:rPr lang="en-US" dirty="0" err="1"/>
              <a:t>Të</a:t>
            </a:r>
            <a:r>
              <a:rPr lang="en-US" dirty="0"/>
              <a:t> </a:t>
            </a:r>
            <a:r>
              <a:rPr lang="en-US" dirty="0" err="1"/>
              <a:t>drejtat</a:t>
            </a:r>
            <a:r>
              <a:rPr lang="en-US" dirty="0"/>
              <a:t> </a:t>
            </a:r>
            <a:r>
              <a:rPr lang="en-US" dirty="0" err="1"/>
              <a:t>dhe</a:t>
            </a:r>
            <a:r>
              <a:rPr lang="en-US" dirty="0"/>
              <a:t> </a:t>
            </a:r>
            <a:r>
              <a:rPr lang="en-US" dirty="0" err="1"/>
              <a:t>detyrimet</a:t>
            </a:r>
            <a:r>
              <a:rPr lang="en-US" dirty="0"/>
              <a:t> e </a:t>
            </a:r>
            <a:r>
              <a:rPr lang="en-US" dirty="0" err="1"/>
              <a:t>operatorëve</a:t>
            </a:r>
            <a:r>
              <a:rPr lang="en-US" dirty="0"/>
              <a:t> </a:t>
            </a:r>
            <a:r>
              <a:rPr lang="en-US" dirty="0" err="1"/>
              <a:t>ekonomikë</a:t>
            </a:r>
            <a:r>
              <a:rPr lang="en-US" dirty="0"/>
              <a:t> </a:t>
            </a:r>
            <a:r>
              <a:rPr lang="en-US" dirty="0" err="1"/>
              <a:t>që</a:t>
            </a:r>
            <a:r>
              <a:rPr lang="en-US" dirty="0"/>
              <a:t> </a:t>
            </a:r>
            <a:r>
              <a:rPr lang="en-US" dirty="0" err="1"/>
              <a:t>kur</a:t>
            </a:r>
            <a:r>
              <a:rPr lang="en-US" dirty="0"/>
              <a:t> </a:t>
            </a:r>
            <a:r>
              <a:rPr lang="en-US" dirty="0" err="1"/>
              <a:t>vendosin</a:t>
            </a:r>
            <a:r>
              <a:rPr lang="en-US" dirty="0"/>
              <a:t> </a:t>
            </a:r>
            <a:r>
              <a:rPr lang="en-US" dirty="0" err="1"/>
              <a:t>në</a:t>
            </a:r>
            <a:r>
              <a:rPr lang="en-US" dirty="0"/>
              <a:t> </a:t>
            </a:r>
            <a:r>
              <a:rPr lang="en-US" dirty="0" err="1"/>
              <a:t>treg</a:t>
            </a:r>
            <a:r>
              <a:rPr lang="en-US" dirty="0"/>
              <a:t>, </a:t>
            </a:r>
            <a:r>
              <a:rPr lang="en-US" dirty="0" err="1"/>
              <a:t>produktet</a:t>
            </a:r>
            <a:r>
              <a:rPr lang="en-US" dirty="0"/>
              <a:t>/</a:t>
            </a:r>
            <a:r>
              <a:rPr lang="en-US" dirty="0" err="1"/>
              <a:t>pajisjet</a:t>
            </a:r>
            <a:r>
              <a:rPr lang="en-US" dirty="0"/>
              <a:t>/</a:t>
            </a:r>
            <a:r>
              <a:rPr lang="en-US" dirty="0" err="1"/>
              <a:t>instalimet</a:t>
            </a:r>
            <a:r>
              <a:rPr lang="en-US" dirty="0"/>
              <a:t> </a:t>
            </a:r>
            <a:r>
              <a:rPr lang="en-US" dirty="0" err="1"/>
              <a:t>nen</a:t>
            </a:r>
            <a:r>
              <a:rPr lang="en-US" dirty="0"/>
              <a:t> </a:t>
            </a:r>
            <a:r>
              <a:rPr lang="en-US" dirty="0" err="1"/>
              <a:t>përgjegjësinë</a:t>
            </a:r>
            <a:r>
              <a:rPr lang="en-US" dirty="0"/>
              <a:t> e </a:t>
            </a:r>
            <a:r>
              <a:rPr lang="en-US" dirty="0" err="1"/>
              <a:t>tyre</a:t>
            </a:r>
            <a:r>
              <a:rPr lang="en-US" dirty="0"/>
              <a:t>, </a:t>
            </a:r>
            <a:r>
              <a:rPr lang="en-US" dirty="0" err="1"/>
              <a:t>të</a:t>
            </a:r>
            <a:r>
              <a:rPr lang="en-US" dirty="0"/>
              <a:t> </a:t>
            </a:r>
            <a:r>
              <a:rPr lang="en-US" dirty="0" err="1"/>
              <a:t>garantojnë</a:t>
            </a:r>
            <a:r>
              <a:rPr lang="en-US" dirty="0"/>
              <a:t> </a:t>
            </a:r>
            <a:r>
              <a:rPr lang="en-US" dirty="0" err="1"/>
              <a:t>dhe</a:t>
            </a:r>
            <a:r>
              <a:rPr lang="en-US" dirty="0"/>
              <a:t> </a:t>
            </a:r>
            <a:r>
              <a:rPr lang="en-US" dirty="0" err="1"/>
              <a:t>të</a:t>
            </a:r>
            <a:r>
              <a:rPr lang="en-US" dirty="0"/>
              <a:t> </a:t>
            </a:r>
            <a:r>
              <a:rPr lang="en-US" dirty="0" err="1"/>
              <a:t>sigurojnë</a:t>
            </a:r>
            <a:r>
              <a:rPr lang="en-US" dirty="0"/>
              <a:t> </a:t>
            </a:r>
            <a:r>
              <a:rPr lang="en-US" dirty="0" err="1"/>
              <a:t>përputhshmërinë</a:t>
            </a:r>
            <a:r>
              <a:rPr lang="en-US" dirty="0"/>
              <a:t> e </a:t>
            </a:r>
            <a:r>
              <a:rPr lang="en-US" dirty="0" err="1"/>
              <a:t>këtyre</a:t>
            </a:r>
            <a:r>
              <a:rPr lang="en-US" dirty="0"/>
              <a:t> </a:t>
            </a:r>
            <a:r>
              <a:rPr lang="en-US" dirty="0" err="1"/>
              <a:t>produkteve</a:t>
            </a:r>
            <a:r>
              <a:rPr lang="en-US" dirty="0"/>
              <a:t>/</a:t>
            </a:r>
            <a:r>
              <a:rPr lang="en-US" dirty="0" err="1"/>
              <a:t>pajisjeve</a:t>
            </a:r>
            <a:r>
              <a:rPr lang="en-US" dirty="0"/>
              <a:t>/</a:t>
            </a:r>
            <a:r>
              <a:rPr lang="en-US" dirty="0" err="1"/>
              <a:t>instalimeve</a:t>
            </a:r>
            <a:r>
              <a:rPr lang="en-US" dirty="0"/>
              <a:t> me </a:t>
            </a:r>
            <a:r>
              <a:rPr lang="en-US" dirty="0" err="1"/>
              <a:t>kërkesat</a:t>
            </a:r>
            <a:r>
              <a:rPr lang="en-US" dirty="0"/>
              <a:t> </a:t>
            </a:r>
            <a:r>
              <a:rPr lang="en-US" dirty="0" err="1"/>
              <a:t>ligjore</a:t>
            </a:r>
            <a:r>
              <a:rPr lang="en-US" dirty="0"/>
              <a:t> </a:t>
            </a:r>
            <a:r>
              <a:rPr lang="en-US" dirty="0" err="1"/>
              <a:t>të</a:t>
            </a:r>
            <a:r>
              <a:rPr lang="en-US" dirty="0"/>
              <a:t> </a:t>
            </a:r>
            <a:r>
              <a:rPr lang="en-US" dirty="0" err="1"/>
              <a:t>sigurisë</a:t>
            </a:r>
            <a:r>
              <a:rPr lang="en-US" dirty="0"/>
              <a:t> </a:t>
            </a:r>
            <a:r>
              <a:rPr lang="en-US" dirty="0" err="1"/>
              <a:t>teknike</a:t>
            </a:r>
            <a:r>
              <a:rPr lang="en-US" dirty="0"/>
              <a:t>.</a:t>
            </a:r>
          </a:p>
          <a:p>
            <a:pPr marL="0" indent="0">
              <a:buNone/>
            </a:pPr>
            <a:r>
              <a:rPr lang="en-US" dirty="0"/>
              <a:t>2.	</a:t>
            </a:r>
            <a:r>
              <a:rPr lang="en-US" dirty="0" err="1"/>
              <a:t>Detyrimet</a:t>
            </a:r>
            <a:r>
              <a:rPr lang="en-US" dirty="0"/>
              <a:t> e </a:t>
            </a:r>
            <a:r>
              <a:rPr lang="en-US" dirty="0" err="1"/>
              <a:t>personave</a:t>
            </a:r>
            <a:r>
              <a:rPr lang="en-US" dirty="0"/>
              <a:t> </a:t>
            </a:r>
            <a:r>
              <a:rPr lang="en-US" dirty="0" err="1"/>
              <a:t>përgjegjës</a:t>
            </a:r>
            <a:r>
              <a:rPr lang="en-US" dirty="0"/>
              <a:t> </a:t>
            </a:r>
            <a:r>
              <a:rPr lang="en-US" dirty="0" err="1"/>
              <a:t>të</a:t>
            </a:r>
            <a:r>
              <a:rPr lang="en-US" dirty="0"/>
              <a:t> </a:t>
            </a:r>
            <a:r>
              <a:rPr lang="en-US" dirty="0" err="1"/>
              <a:t>produkteve</a:t>
            </a:r>
            <a:r>
              <a:rPr lang="en-US" dirty="0"/>
              <a:t>, </a:t>
            </a:r>
            <a:r>
              <a:rPr lang="en-US" dirty="0" err="1"/>
              <a:t>grup</a:t>
            </a:r>
            <a:r>
              <a:rPr lang="en-US" dirty="0"/>
              <a:t> </a:t>
            </a:r>
            <a:r>
              <a:rPr lang="en-US" dirty="0" err="1"/>
              <a:t>produktesh</a:t>
            </a:r>
            <a:r>
              <a:rPr lang="en-US" dirty="0"/>
              <a:t> </a:t>
            </a:r>
            <a:r>
              <a:rPr lang="en-US" dirty="0" err="1"/>
              <a:t>apo</a:t>
            </a:r>
            <a:r>
              <a:rPr lang="en-US" dirty="0"/>
              <a:t> </a:t>
            </a:r>
            <a:r>
              <a:rPr lang="en-US" dirty="0" err="1"/>
              <a:t>instalimesh</a:t>
            </a:r>
            <a:r>
              <a:rPr lang="en-US" dirty="0"/>
              <a:t> </a:t>
            </a:r>
            <a:r>
              <a:rPr lang="en-US" dirty="0" err="1"/>
              <a:t>kur</a:t>
            </a:r>
            <a:r>
              <a:rPr lang="en-US" dirty="0"/>
              <a:t> </a:t>
            </a:r>
            <a:r>
              <a:rPr lang="en-US" dirty="0" err="1"/>
              <a:t>ato</a:t>
            </a:r>
            <a:r>
              <a:rPr lang="en-US" dirty="0"/>
              <a:t> </a:t>
            </a:r>
            <a:r>
              <a:rPr lang="en-US" dirty="0" err="1"/>
              <a:t>janë</a:t>
            </a:r>
            <a:r>
              <a:rPr lang="en-US" dirty="0"/>
              <a:t> </a:t>
            </a:r>
            <a:r>
              <a:rPr lang="en-US" dirty="0" err="1"/>
              <a:t>vënë</a:t>
            </a:r>
            <a:r>
              <a:rPr lang="en-US" dirty="0"/>
              <a:t> </a:t>
            </a:r>
            <a:r>
              <a:rPr lang="en-US" dirty="0" err="1"/>
              <a:t>në</a:t>
            </a:r>
            <a:r>
              <a:rPr lang="en-US" dirty="0"/>
              <a:t> </a:t>
            </a:r>
            <a:r>
              <a:rPr lang="en-US" dirty="0" err="1"/>
              <a:t>shërbim</a:t>
            </a:r>
            <a:r>
              <a:rPr lang="en-US" dirty="0"/>
              <a:t>, </a:t>
            </a:r>
            <a:r>
              <a:rPr lang="en-US" dirty="0" err="1"/>
              <a:t>qe</a:t>
            </a:r>
            <a:r>
              <a:rPr lang="en-US" dirty="0"/>
              <a:t> </a:t>
            </a:r>
            <a:r>
              <a:rPr lang="en-US" dirty="0" err="1"/>
              <a:t>të</a:t>
            </a:r>
            <a:r>
              <a:rPr lang="en-US" dirty="0"/>
              <a:t> </a:t>
            </a:r>
            <a:r>
              <a:rPr lang="en-US" dirty="0" err="1"/>
              <a:t>jene</a:t>
            </a:r>
            <a:r>
              <a:rPr lang="en-US" dirty="0"/>
              <a:t> </a:t>
            </a:r>
            <a:r>
              <a:rPr lang="en-US" dirty="0" err="1"/>
              <a:t>në</a:t>
            </a:r>
            <a:r>
              <a:rPr lang="en-US" dirty="0"/>
              <a:t> </a:t>
            </a:r>
            <a:r>
              <a:rPr lang="en-US" dirty="0" err="1"/>
              <a:t>përputhje</a:t>
            </a:r>
            <a:r>
              <a:rPr lang="en-US" dirty="0"/>
              <a:t> me </a:t>
            </a:r>
            <a:r>
              <a:rPr lang="en-US" dirty="0" err="1"/>
              <a:t>kushtet</a:t>
            </a:r>
            <a:r>
              <a:rPr lang="en-US" dirty="0"/>
              <a:t> e </a:t>
            </a:r>
            <a:r>
              <a:rPr lang="en-US" dirty="0" err="1"/>
              <a:t>sigurisë</a:t>
            </a:r>
            <a:r>
              <a:rPr lang="en-US" dirty="0"/>
              <a:t> </a:t>
            </a:r>
            <a:r>
              <a:rPr lang="en-US" dirty="0" err="1"/>
              <a:t>gjate</a:t>
            </a:r>
            <a:r>
              <a:rPr lang="en-US" dirty="0"/>
              <a:t> </a:t>
            </a:r>
            <a:r>
              <a:rPr lang="en-US" dirty="0" err="1"/>
              <a:t>shfrytëzimit</a:t>
            </a:r>
            <a:r>
              <a:rPr lang="en-US" dirty="0"/>
              <a:t>.</a:t>
            </a:r>
          </a:p>
          <a:p>
            <a:pPr marL="0" indent="0">
              <a:buNone/>
            </a:pPr>
            <a:r>
              <a:rPr lang="en-US" dirty="0"/>
              <a:t>3.	</a:t>
            </a:r>
            <a:r>
              <a:rPr lang="en-US" dirty="0" err="1"/>
              <a:t>Të</a:t>
            </a:r>
            <a:r>
              <a:rPr lang="en-US" dirty="0"/>
              <a:t> </a:t>
            </a:r>
            <a:r>
              <a:rPr lang="en-US" dirty="0" err="1"/>
              <a:t>drejtat</a:t>
            </a:r>
            <a:r>
              <a:rPr lang="en-US" dirty="0"/>
              <a:t> </a:t>
            </a:r>
            <a:r>
              <a:rPr lang="en-US" dirty="0" err="1"/>
              <a:t>dhe</a:t>
            </a:r>
            <a:r>
              <a:rPr lang="en-US" dirty="0"/>
              <a:t> </a:t>
            </a:r>
            <a:r>
              <a:rPr lang="en-US" dirty="0" err="1"/>
              <a:t>detyrimet</a:t>
            </a:r>
            <a:r>
              <a:rPr lang="en-US" dirty="0"/>
              <a:t> e </a:t>
            </a:r>
            <a:r>
              <a:rPr lang="en-US" dirty="0" err="1"/>
              <a:t>strukturës</a:t>
            </a:r>
            <a:r>
              <a:rPr lang="en-US" dirty="0"/>
              <a:t> </a:t>
            </a:r>
            <a:r>
              <a:rPr lang="en-US" dirty="0" err="1"/>
              <a:t>përgjegjëse</a:t>
            </a:r>
            <a:r>
              <a:rPr lang="en-US" dirty="0"/>
              <a:t> </a:t>
            </a:r>
            <a:r>
              <a:rPr lang="en-US" dirty="0" err="1"/>
              <a:t>për</a:t>
            </a:r>
            <a:r>
              <a:rPr lang="en-US" dirty="0"/>
              <a:t> </a:t>
            </a:r>
            <a:r>
              <a:rPr lang="en-US" dirty="0" err="1"/>
              <a:t>mbikëqyrjen</a:t>
            </a:r>
            <a:r>
              <a:rPr lang="en-US" dirty="0"/>
              <a:t> e </a:t>
            </a:r>
            <a:r>
              <a:rPr lang="en-US" dirty="0" err="1"/>
              <a:t>tregut</a:t>
            </a:r>
            <a:r>
              <a:rPr lang="en-US" dirty="0"/>
              <a:t> (</a:t>
            </a:r>
            <a:r>
              <a:rPr lang="en-US" dirty="0" err="1"/>
              <a:t>Inspektorati</a:t>
            </a:r>
            <a:r>
              <a:rPr lang="en-US" dirty="0"/>
              <a:t> </a:t>
            </a:r>
            <a:r>
              <a:rPr lang="en-US" dirty="0" err="1"/>
              <a:t>shtetëror</a:t>
            </a:r>
            <a:r>
              <a:rPr lang="en-US" dirty="0"/>
              <a:t> </a:t>
            </a:r>
            <a:r>
              <a:rPr lang="en-US" dirty="0" err="1"/>
              <a:t>teknik</a:t>
            </a:r>
            <a:r>
              <a:rPr lang="en-US" dirty="0"/>
              <a:t> </a:t>
            </a:r>
            <a:r>
              <a:rPr lang="en-US" dirty="0" err="1"/>
              <a:t>dhe</a:t>
            </a:r>
            <a:r>
              <a:rPr lang="en-US" dirty="0"/>
              <a:t> industrial </a:t>
            </a:r>
            <a:r>
              <a:rPr lang="en-US" dirty="0" err="1"/>
              <a:t>nen</a:t>
            </a:r>
            <a:r>
              <a:rPr lang="en-US" dirty="0"/>
              <a:t> </a:t>
            </a:r>
            <a:r>
              <a:rPr lang="en-US" dirty="0" err="1"/>
              <a:t>varësinë</a:t>
            </a:r>
            <a:r>
              <a:rPr lang="en-US" dirty="0"/>
              <a:t> e MEI), </a:t>
            </a:r>
            <a:r>
              <a:rPr lang="en-US" dirty="0" err="1"/>
              <a:t>për</a:t>
            </a:r>
            <a:r>
              <a:rPr lang="en-US" dirty="0"/>
              <a:t> </a:t>
            </a:r>
            <a:r>
              <a:rPr lang="en-US" dirty="0" err="1"/>
              <a:t>mbikëqyrjen</a:t>
            </a:r>
            <a:r>
              <a:rPr lang="en-US" dirty="0"/>
              <a:t> e </a:t>
            </a:r>
            <a:r>
              <a:rPr lang="en-US" dirty="0" err="1"/>
              <a:t>zbatimit</a:t>
            </a:r>
            <a:r>
              <a:rPr lang="en-US" dirty="0"/>
              <a:t> </a:t>
            </a:r>
            <a:r>
              <a:rPr lang="en-US" dirty="0" err="1"/>
              <a:t>të</a:t>
            </a:r>
            <a:r>
              <a:rPr lang="en-US" dirty="0"/>
              <a:t> </a:t>
            </a:r>
            <a:r>
              <a:rPr lang="en-US" dirty="0" err="1"/>
              <a:t>këtyre</a:t>
            </a:r>
            <a:r>
              <a:rPr lang="en-US" dirty="0"/>
              <a:t> </a:t>
            </a:r>
            <a:r>
              <a:rPr lang="en-US" dirty="0" err="1"/>
              <a:t>detyrimeve</a:t>
            </a:r>
            <a:r>
              <a:rPr lang="en-US" dirty="0"/>
              <a:t> </a:t>
            </a:r>
            <a:r>
              <a:rPr lang="en-US" dirty="0" err="1"/>
              <a:t>të</a:t>
            </a:r>
            <a:r>
              <a:rPr lang="en-US" dirty="0"/>
              <a:t> </a:t>
            </a:r>
            <a:r>
              <a:rPr lang="en-US" dirty="0" err="1"/>
              <a:t>kushteve</a:t>
            </a:r>
            <a:r>
              <a:rPr lang="en-US" dirty="0"/>
              <a:t> </a:t>
            </a:r>
            <a:r>
              <a:rPr lang="en-US" dirty="0" err="1"/>
              <a:t>të</a:t>
            </a:r>
            <a:r>
              <a:rPr lang="en-US" dirty="0"/>
              <a:t> </a:t>
            </a:r>
            <a:r>
              <a:rPr lang="en-US" dirty="0" err="1"/>
              <a:t>sigurisë</a:t>
            </a:r>
            <a:r>
              <a:rPr lang="en-US" dirty="0"/>
              <a:t> </a:t>
            </a:r>
            <a:r>
              <a:rPr lang="en-US" dirty="0" err="1"/>
              <a:t>prej</a:t>
            </a:r>
            <a:r>
              <a:rPr lang="en-US" dirty="0"/>
              <a:t> </a:t>
            </a:r>
            <a:r>
              <a:rPr lang="en-US" dirty="0" err="1"/>
              <a:t>Operatoreve</a:t>
            </a:r>
            <a:r>
              <a:rPr lang="en-US" dirty="0"/>
              <a:t> </a:t>
            </a:r>
            <a:r>
              <a:rPr lang="en-US" dirty="0" err="1"/>
              <a:t>dhe</a:t>
            </a:r>
            <a:r>
              <a:rPr lang="en-US" dirty="0"/>
              <a:t> </a:t>
            </a:r>
            <a:r>
              <a:rPr lang="en-US" dirty="0" err="1"/>
              <a:t>Personave</a:t>
            </a:r>
            <a:r>
              <a:rPr lang="en-US" dirty="0"/>
              <a:t> </a:t>
            </a:r>
            <a:r>
              <a:rPr lang="en-US" dirty="0" err="1"/>
              <a:t>Përgjegjës</a:t>
            </a:r>
            <a:r>
              <a:rPr lang="en-US" dirty="0"/>
              <a:t>.</a:t>
            </a:r>
          </a:p>
          <a:p>
            <a:endParaRPr lang="en-US" dirty="0"/>
          </a:p>
        </p:txBody>
      </p:sp>
    </p:spTree>
    <p:extLst>
      <p:ext uri="{BB962C8B-B14F-4D97-AF65-F5344CB8AC3E}">
        <p14:creationId xmlns:p14="http://schemas.microsoft.com/office/powerpoint/2010/main" val="31856243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770743"/>
            <a:ext cx="11278227" cy="5087257"/>
          </a:xfrm>
        </p:spPr>
        <p:txBody>
          <a:bodyPr>
            <a:normAutofit fontScale="70000" lnSpcReduction="20000"/>
          </a:bodyPr>
          <a:lstStyle/>
          <a:p>
            <a:pPr marL="0" indent="0">
              <a:buNone/>
            </a:pPr>
            <a:r>
              <a:rPr lang="sq-AL" sz="3200" dirty="0"/>
              <a:t>Neni 2</a:t>
            </a:r>
            <a:endParaRPr lang="en-US" sz="3200" dirty="0"/>
          </a:p>
          <a:p>
            <a:pPr marL="0" lvl="0" indent="0">
              <a:buNone/>
            </a:pPr>
            <a:r>
              <a:rPr lang="sq-AL" dirty="0"/>
              <a:t>Ky ligj zbatohet për të gjitha produktet </a:t>
            </a:r>
            <a:r>
              <a:rPr lang="sq-AL" dirty="0" err="1"/>
              <a:t>joushqimore</a:t>
            </a:r>
            <a:r>
              <a:rPr lang="sq-AL" dirty="0"/>
              <a:t>, për të cilat nuk ekziston një kuadër i veçantë ligjor dhe institucional, </a:t>
            </a:r>
            <a:r>
              <a:rPr lang="sq-AL" dirty="0" err="1"/>
              <a:t>cka</a:t>
            </a:r>
            <a:r>
              <a:rPr lang="sq-AL" dirty="0"/>
              <a:t> do të thotë për të gjitha produktet/pajisjet/instalimet qe nuk kane </a:t>
            </a:r>
            <a:r>
              <a:rPr lang="sq-AL" dirty="0" err="1"/>
              <a:t>nje</a:t>
            </a:r>
            <a:r>
              <a:rPr lang="sq-AL" dirty="0"/>
              <a:t> rregullim ligjor ndryshe nga ai i paraqitur nga ky ligj.</a:t>
            </a:r>
            <a:endParaRPr lang="en-US" dirty="0"/>
          </a:p>
          <a:p>
            <a:pPr marL="0" indent="0">
              <a:buNone/>
            </a:pPr>
            <a:r>
              <a:rPr lang="en-US" sz="3200" dirty="0" err="1"/>
              <a:t>Neni</a:t>
            </a:r>
            <a:r>
              <a:rPr lang="en-US" sz="3200" dirty="0"/>
              <a:t> 3</a:t>
            </a:r>
          </a:p>
          <a:p>
            <a:pPr marL="0" indent="0">
              <a:buNone/>
            </a:pPr>
            <a:r>
              <a:rPr lang="en-US" dirty="0" err="1" smtClean="0"/>
              <a:t>disa</a:t>
            </a:r>
            <a:r>
              <a:rPr lang="en-US" dirty="0" smtClean="0"/>
              <a:t> </a:t>
            </a:r>
            <a:r>
              <a:rPr lang="en-US" dirty="0" err="1"/>
              <a:t>përkufizime</a:t>
            </a:r>
            <a:r>
              <a:rPr lang="en-US" dirty="0"/>
              <a:t> </a:t>
            </a:r>
            <a:r>
              <a:rPr lang="en-US" dirty="0" err="1"/>
              <a:t>specifike</a:t>
            </a:r>
            <a:r>
              <a:rPr lang="en-US" dirty="0"/>
              <a:t> </a:t>
            </a:r>
            <a:r>
              <a:rPr lang="en-US" dirty="0" err="1"/>
              <a:t>të</a:t>
            </a:r>
            <a:r>
              <a:rPr lang="en-US" dirty="0"/>
              <a:t> </a:t>
            </a:r>
            <a:r>
              <a:rPr lang="en-US" dirty="0" err="1"/>
              <a:t>rëndësishme</a:t>
            </a:r>
            <a:r>
              <a:rPr lang="en-US" dirty="0"/>
              <a:t>:</a:t>
            </a:r>
          </a:p>
          <a:p>
            <a:pPr marL="0" indent="0">
              <a:buNone/>
            </a:pPr>
            <a:r>
              <a:rPr lang="en-US" dirty="0" smtClean="0"/>
              <a:t>"</a:t>
            </a:r>
            <a:r>
              <a:rPr lang="en-US" dirty="0" err="1"/>
              <a:t>Vlerësim</a:t>
            </a:r>
            <a:r>
              <a:rPr lang="en-US" dirty="0"/>
              <a:t> </a:t>
            </a:r>
            <a:r>
              <a:rPr lang="en-US" dirty="0" err="1"/>
              <a:t>i</a:t>
            </a:r>
            <a:r>
              <a:rPr lang="en-US" dirty="0"/>
              <a:t> konformitetit" </a:t>
            </a:r>
            <a:r>
              <a:rPr lang="en-US" dirty="0" err="1"/>
              <a:t>është</a:t>
            </a:r>
            <a:r>
              <a:rPr lang="en-US" dirty="0"/>
              <a:t> </a:t>
            </a:r>
            <a:r>
              <a:rPr lang="en-US" dirty="0" err="1"/>
              <a:t>procesi</a:t>
            </a:r>
            <a:r>
              <a:rPr lang="en-US" dirty="0"/>
              <a:t> </a:t>
            </a:r>
            <a:r>
              <a:rPr lang="en-US" dirty="0" err="1"/>
              <a:t>që</a:t>
            </a:r>
            <a:r>
              <a:rPr lang="en-US" dirty="0"/>
              <a:t> </a:t>
            </a:r>
            <a:r>
              <a:rPr lang="en-US" dirty="0" err="1"/>
              <a:t>provon</a:t>
            </a:r>
            <a:r>
              <a:rPr lang="en-US" dirty="0"/>
              <a:t> </a:t>
            </a:r>
            <a:r>
              <a:rPr lang="en-US" dirty="0" err="1"/>
              <a:t>nëse</a:t>
            </a:r>
            <a:r>
              <a:rPr lang="en-US" dirty="0"/>
              <a:t> </a:t>
            </a:r>
            <a:r>
              <a:rPr lang="en-US" dirty="0" err="1"/>
              <a:t>janë</a:t>
            </a:r>
            <a:r>
              <a:rPr lang="en-US" dirty="0"/>
              <a:t> </a:t>
            </a:r>
            <a:r>
              <a:rPr lang="en-US" dirty="0" err="1"/>
              <a:t>përmbushur</a:t>
            </a:r>
            <a:r>
              <a:rPr lang="en-US" dirty="0"/>
              <a:t> </a:t>
            </a:r>
            <a:r>
              <a:rPr lang="en-US" dirty="0" err="1"/>
              <a:t>kërkesat</a:t>
            </a:r>
            <a:r>
              <a:rPr lang="en-US" dirty="0"/>
              <a:t> e </a:t>
            </a:r>
            <a:r>
              <a:rPr lang="en-US" dirty="0" err="1"/>
              <a:t>specifikuara</a:t>
            </a:r>
            <a:r>
              <a:rPr lang="en-US" dirty="0"/>
              <a:t> </a:t>
            </a:r>
            <a:r>
              <a:rPr lang="en-US" dirty="0" err="1"/>
              <a:t>të</a:t>
            </a:r>
            <a:r>
              <a:rPr lang="en-US" dirty="0"/>
              <a:t> </a:t>
            </a:r>
            <a:r>
              <a:rPr lang="en-US" dirty="0" err="1"/>
              <a:t>sigurisë</a:t>
            </a:r>
            <a:r>
              <a:rPr lang="en-US" dirty="0"/>
              <a:t> </a:t>
            </a:r>
            <a:r>
              <a:rPr lang="en-US" dirty="0" err="1"/>
              <a:t>për</a:t>
            </a:r>
            <a:r>
              <a:rPr lang="en-US" dirty="0"/>
              <a:t> </a:t>
            </a:r>
            <a:r>
              <a:rPr lang="en-US" dirty="0" err="1"/>
              <a:t>një</a:t>
            </a:r>
            <a:r>
              <a:rPr lang="en-US" dirty="0"/>
              <a:t> </a:t>
            </a:r>
            <a:r>
              <a:rPr lang="en-US" dirty="0" err="1"/>
              <a:t>produkt</a:t>
            </a:r>
            <a:r>
              <a:rPr lang="en-US" dirty="0"/>
              <a:t>;</a:t>
            </a:r>
          </a:p>
          <a:p>
            <a:pPr marL="0" indent="0">
              <a:buNone/>
            </a:pPr>
            <a:r>
              <a:rPr lang="en-US" dirty="0" smtClean="0"/>
              <a:t>"Organ </a:t>
            </a:r>
            <a:r>
              <a:rPr lang="en-US" dirty="0" err="1"/>
              <a:t>i</a:t>
            </a:r>
            <a:r>
              <a:rPr lang="en-US" dirty="0"/>
              <a:t> </a:t>
            </a:r>
            <a:r>
              <a:rPr lang="en-US" dirty="0" err="1"/>
              <a:t>vlerësimit</a:t>
            </a:r>
            <a:r>
              <a:rPr lang="en-US" dirty="0"/>
              <a:t> </a:t>
            </a:r>
            <a:r>
              <a:rPr lang="en-US" dirty="0" err="1"/>
              <a:t>të</a:t>
            </a:r>
            <a:r>
              <a:rPr lang="en-US" dirty="0"/>
              <a:t> konformitetit" </a:t>
            </a:r>
            <a:r>
              <a:rPr lang="en-US" dirty="0" err="1"/>
              <a:t>është</a:t>
            </a:r>
            <a:r>
              <a:rPr lang="en-US" dirty="0"/>
              <a:t> </a:t>
            </a:r>
            <a:r>
              <a:rPr lang="en-US" dirty="0" err="1"/>
              <a:t>çdo</a:t>
            </a:r>
            <a:r>
              <a:rPr lang="en-US" dirty="0"/>
              <a:t> organ </a:t>
            </a:r>
            <a:r>
              <a:rPr lang="en-US" dirty="0" err="1"/>
              <a:t>që</a:t>
            </a:r>
            <a:r>
              <a:rPr lang="en-US" dirty="0"/>
              <a:t> </a:t>
            </a:r>
            <a:r>
              <a:rPr lang="en-US" dirty="0" err="1"/>
              <a:t>kryen</a:t>
            </a:r>
            <a:r>
              <a:rPr lang="en-US" dirty="0"/>
              <a:t> </a:t>
            </a:r>
            <a:r>
              <a:rPr lang="en-US" dirty="0" err="1"/>
              <a:t>veprimtari</a:t>
            </a:r>
            <a:r>
              <a:rPr lang="en-US" dirty="0"/>
              <a:t> </a:t>
            </a:r>
            <a:r>
              <a:rPr lang="en-US" dirty="0" err="1"/>
              <a:t>të</a:t>
            </a:r>
            <a:r>
              <a:rPr lang="en-US" dirty="0"/>
              <a:t> </a:t>
            </a:r>
            <a:r>
              <a:rPr lang="en-US" dirty="0" err="1"/>
              <a:t>vlerësimit</a:t>
            </a:r>
            <a:r>
              <a:rPr lang="en-US" dirty="0"/>
              <a:t> </a:t>
            </a:r>
            <a:r>
              <a:rPr lang="en-US" dirty="0" err="1"/>
              <a:t>të</a:t>
            </a:r>
            <a:r>
              <a:rPr lang="en-US" dirty="0"/>
              <a:t> konformitetit, </a:t>
            </a:r>
            <a:r>
              <a:rPr lang="en-US" dirty="0" err="1"/>
              <a:t>përfshirë</a:t>
            </a:r>
            <a:r>
              <a:rPr lang="en-US" dirty="0"/>
              <a:t> </a:t>
            </a:r>
            <a:r>
              <a:rPr lang="en-US" dirty="0" err="1"/>
              <a:t>kalibrimin</a:t>
            </a:r>
            <a:r>
              <a:rPr lang="en-US" dirty="0"/>
              <a:t>, </a:t>
            </a:r>
            <a:r>
              <a:rPr lang="en-US" dirty="0" err="1"/>
              <a:t>testimin</a:t>
            </a:r>
            <a:r>
              <a:rPr lang="en-US" dirty="0"/>
              <a:t>, </a:t>
            </a:r>
            <a:r>
              <a:rPr lang="en-US" dirty="0" err="1"/>
              <a:t>certifikimin</a:t>
            </a:r>
            <a:r>
              <a:rPr lang="en-US" dirty="0"/>
              <a:t> </a:t>
            </a:r>
            <a:r>
              <a:rPr lang="en-US" dirty="0" err="1"/>
              <a:t>dhe</a:t>
            </a:r>
            <a:r>
              <a:rPr lang="en-US" dirty="0"/>
              <a:t> </a:t>
            </a:r>
            <a:r>
              <a:rPr lang="en-US" dirty="0" err="1"/>
              <a:t>inspektimin</a:t>
            </a:r>
            <a:r>
              <a:rPr lang="en-US" dirty="0"/>
              <a:t>;</a:t>
            </a:r>
          </a:p>
          <a:p>
            <a:pPr marL="0" indent="0">
              <a:buNone/>
            </a:pPr>
            <a:r>
              <a:rPr lang="en-US" dirty="0" smtClean="0"/>
              <a:t>"</a:t>
            </a:r>
            <a:r>
              <a:rPr lang="en-US" dirty="0" err="1"/>
              <a:t>Inspektim</a:t>
            </a:r>
            <a:r>
              <a:rPr lang="en-US" dirty="0"/>
              <a:t>" </a:t>
            </a:r>
            <a:r>
              <a:rPr lang="en-US" dirty="0" err="1"/>
              <a:t>është</a:t>
            </a:r>
            <a:r>
              <a:rPr lang="en-US" dirty="0"/>
              <a:t> </a:t>
            </a:r>
            <a:r>
              <a:rPr lang="en-US" dirty="0" err="1"/>
              <a:t>procesi</a:t>
            </a:r>
            <a:r>
              <a:rPr lang="en-US" dirty="0"/>
              <a:t> </a:t>
            </a:r>
            <a:r>
              <a:rPr lang="en-US" dirty="0" err="1"/>
              <a:t>i</a:t>
            </a:r>
            <a:r>
              <a:rPr lang="en-US" dirty="0"/>
              <a:t> </a:t>
            </a:r>
            <a:r>
              <a:rPr lang="en-US" dirty="0" err="1"/>
              <a:t>ekzaminimit</a:t>
            </a:r>
            <a:r>
              <a:rPr lang="en-US" dirty="0"/>
              <a:t> </a:t>
            </a:r>
            <a:r>
              <a:rPr lang="en-US" dirty="0" err="1"/>
              <a:t>të</a:t>
            </a:r>
            <a:r>
              <a:rPr lang="en-US" dirty="0"/>
              <a:t> </a:t>
            </a:r>
            <a:r>
              <a:rPr lang="en-US" dirty="0" err="1"/>
              <a:t>projektimit</a:t>
            </a:r>
            <a:r>
              <a:rPr lang="en-US" dirty="0"/>
              <a:t> </a:t>
            </a:r>
            <a:r>
              <a:rPr lang="en-US" dirty="0" err="1"/>
              <a:t>të</a:t>
            </a:r>
            <a:r>
              <a:rPr lang="en-US" dirty="0"/>
              <a:t> </a:t>
            </a:r>
            <a:r>
              <a:rPr lang="en-US" dirty="0" err="1"/>
              <a:t>një</a:t>
            </a:r>
            <a:r>
              <a:rPr lang="en-US" dirty="0"/>
              <a:t> </a:t>
            </a:r>
            <a:r>
              <a:rPr lang="en-US" dirty="0" err="1"/>
              <a:t>produkti</a:t>
            </a:r>
            <a:r>
              <a:rPr lang="en-US" dirty="0"/>
              <a:t>, </a:t>
            </a:r>
            <a:r>
              <a:rPr lang="en-US" dirty="0" err="1"/>
              <a:t>vetë</a:t>
            </a:r>
            <a:r>
              <a:rPr lang="en-US" dirty="0"/>
              <a:t> </a:t>
            </a:r>
            <a:r>
              <a:rPr lang="en-US" dirty="0" err="1"/>
              <a:t>produktit</a:t>
            </a:r>
            <a:r>
              <a:rPr lang="en-US" dirty="0"/>
              <a:t>, </a:t>
            </a:r>
            <a:r>
              <a:rPr lang="en-US" dirty="0" err="1"/>
              <a:t>procesit</a:t>
            </a:r>
            <a:r>
              <a:rPr lang="en-US" dirty="0"/>
              <a:t> </a:t>
            </a:r>
            <a:r>
              <a:rPr lang="en-US" dirty="0" err="1"/>
              <a:t>apo</a:t>
            </a:r>
            <a:r>
              <a:rPr lang="en-US" dirty="0"/>
              <a:t> </a:t>
            </a:r>
            <a:r>
              <a:rPr lang="en-US" dirty="0" err="1"/>
              <a:t>instalimit</a:t>
            </a:r>
            <a:r>
              <a:rPr lang="en-US" dirty="0"/>
              <a:t>, </a:t>
            </a:r>
            <a:r>
              <a:rPr lang="en-US" dirty="0" err="1"/>
              <a:t>dhe</a:t>
            </a:r>
            <a:r>
              <a:rPr lang="en-US" dirty="0"/>
              <a:t> </a:t>
            </a:r>
            <a:r>
              <a:rPr lang="en-US" dirty="0" err="1"/>
              <a:t>përcaktimi</a:t>
            </a:r>
            <a:r>
              <a:rPr lang="en-US" dirty="0"/>
              <a:t> </a:t>
            </a:r>
            <a:r>
              <a:rPr lang="en-US" dirty="0" err="1"/>
              <a:t>i</a:t>
            </a:r>
            <a:r>
              <a:rPr lang="en-US" dirty="0"/>
              <a:t> </a:t>
            </a:r>
            <a:r>
              <a:rPr lang="en-US" dirty="0" err="1"/>
              <a:t>përputhshmërisë</a:t>
            </a:r>
            <a:r>
              <a:rPr lang="en-US" dirty="0"/>
              <a:t> </a:t>
            </a:r>
            <a:r>
              <a:rPr lang="en-US" dirty="0" err="1"/>
              <a:t>së</a:t>
            </a:r>
            <a:r>
              <a:rPr lang="en-US" dirty="0"/>
              <a:t> </a:t>
            </a:r>
            <a:r>
              <a:rPr lang="en-US" dirty="0" err="1"/>
              <a:t>tij</a:t>
            </a:r>
            <a:r>
              <a:rPr lang="en-US" dirty="0"/>
              <a:t> me </a:t>
            </a:r>
            <a:r>
              <a:rPr lang="en-US" dirty="0" err="1"/>
              <a:t>kërkesat</a:t>
            </a:r>
            <a:r>
              <a:rPr lang="en-US" dirty="0"/>
              <a:t> </a:t>
            </a:r>
            <a:r>
              <a:rPr lang="en-US" dirty="0" err="1"/>
              <a:t>specifike</a:t>
            </a:r>
            <a:r>
              <a:rPr lang="en-US" dirty="0"/>
              <a:t> </a:t>
            </a:r>
            <a:r>
              <a:rPr lang="en-US" dirty="0" err="1"/>
              <a:t>ose</a:t>
            </a:r>
            <a:r>
              <a:rPr lang="en-US" dirty="0"/>
              <a:t>, </a:t>
            </a:r>
            <a:r>
              <a:rPr lang="en-US" dirty="0" err="1"/>
              <a:t>sipas</a:t>
            </a:r>
            <a:r>
              <a:rPr lang="en-US" dirty="0"/>
              <a:t> </a:t>
            </a:r>
            <a:r>
              <a:rPr lang="en-US" dirty="0" err="1"/>
              <a:t>gjykimit</a:t>
            </a:r>
            <a:r>
              <a:rPr lang="en-US" dirty="0"/>
              <a:t> </a:t>
            </a:r>
            <a:r>
              <a:rPr lang="en-US" dirty="0" err="1"/>
              <a:t>profesional</a:t>
            </a:r>
            <a:r>
              <a:rPr lang="en-US" dirty="0"/>
              <a:t>, me </a:t>
            </a:r>
            <a:r>
              <a:rPr lang="en-US" dirty="0" err="1"/>
              <a:t>kërkesat</a:t>
            </a:r>
            <a:r>
              <a:rPr lang="en-US" dirty="0"/>
              <a:t> e </a:t>
            </a:r>
            <a:r>
              <a:rPr lang="en-US" dirty="0" err="1"/>
              <a:t>përgjithshme</a:t>
            </a:r>
            <a:r>
              <a:rPr lang="en-US" dirty="0"/>
              <a:t>;</a:t>
            </a:r>
          </a:p>
          <a:p>
            <a:pPr marL="0" indent="0">
              <a:buNone/>
            </a:pPr>
            <a:r>
              <a:rPr lang="en-US" dirty="0" smtClean="0"/>
              <a:t>"</a:t>
            </a:r>
            <a:r>
              <a:rPr lang="en-US" dirty="0" err="1"/>
              <a:t>Mbikëqyrje</a:t>
            </a:r>
            <a:r>
              <a:rPr lang="en-US" dirty="0"/>
              <a:t> e </a:t>
            </a:r>
            <a:r>
              <a:rPr lang="en-US" dirty="0" err="1"/>
              <a:t>tregut</a:t>
            </a:r>
            <a:r>
              <a:rPr lang="en-US" dirty="0"/>
              <a:t>" </a:t>
            </a:r>
            <a:r>
              <a:rPr lang="en-US" dirty="0" err="1"/>
              <a:t>janë</a:t>
            </a:r>
            <a:r>
              <a:rPr lang="en-US" dirty="0"/>
              <a:t> </a:t>
            </a:r>
            <a:r>
              <a:rPr lang="en-US" dirty="0" err="1"/>
              <a:t>veprimtaritë</a:t>
            </a:r>
            <a:r>
              <a:rPr lang="en-US" dirty="0"/>
              <a:t> e </a:t>
            </a:r>
            <a:r>
              <a:rPr lang="en-US" dirty="0" err="1"/>
              <a:t>kryera</a:t>
            </a:r>
            <a:r>
              <a:rPr lang="en-US" dirty="0"/>
              <a:t> </a:t>
            </a:r>
            <a:r>
              <a:rPr lang="en-US" dirty="0" err="1"/>
              <a:t>dhe</a:t>
            </a:r>
            <a:r>
              <a:rPr lang="en-US" dirty="0"/>
              <a:t> </a:t>
            </a:r>
            <a:r>
              <a:rPr lang="en-US" dirty="0" err="1"/>
              <a:t>masat</a:t>
            </a:r>
            <a:r>
              <a:rPr lang="en-US" dirty="0"/>
              <a:t> e </a:t>
            </a:r>
            <a:r>
              <a:rPr lang="en-US" dirty="0" err="1"/>
              <a:t>marra</a:t>
            </a:r>
            <a:r>
              <a:rPr lang="en-US" dirty="0"/>
              <a:t> </a:t>
            </a:r>
            <a:r>
              <a:rPr lang="en-US" dirty="0" err="1"/>
              <a:t>nga</a:t>
            </a:r>
            <a:r>
              <a:rPr lang="en-US" dirty="0"/>
              <a:t> </a:t>
            </a:r>
            <a:r>
              <a:rPr lang="en-US" dirty="0" err="1"/>
              <a:t>struktura</a:t>
            </a:r>
            <a:r>
              <a:rPr lang="en-US" dirty="0"/>
              <a:t> </a:t>
            </a:r>
            <a:r>
              <a:rPr lang="en-US" dirty="0" err="1"/>
              <a:t>përgjegjëse</a:t>
            </a:r>
            <a:r>
              <a:rPr lang="en-US" dirty="0"/>
              <a:t> e </a:t>
            </a:r>
            <a:r>
              <a:rPr lang="en-US" dirty="0" err="1"/>
              <a:t>mbikëqyrjes</a:t>
            </a:r>
            <a:r>
              <a:rPr lang="en-US" dirty="0"/>
              <a:t> </a:t>
            </a:r>
            <a:r>
              <a:rPr lang="en-US" dirty="0" err="1"/>
              <a:t>së</a:t>
            </a:r>
            <a:r>
              <a:rPr lang="en-US" dirty="0"/>
              <a:t> </a:t>
            </a:r>
            <a:r>
              <a:rPr lang="en-US" dirty="0" err="1"/>
              <a:t>tregut</a:t>
            </a:r>
            <a:r>
              <a:rPr lang="en-US" dirty="0"/>
              <a:t> (</a:t>
            </a:r>
            <a:r>
              <a:rPr lang="en-US" dirty="0" err="1"/>
              <a:t>më</a:t>
            </a:r>
            <a:r>
              <a:rPr lang="en-US" dirty="0"/>
              <a:t> </a:t>
            </a:r>
            <a:r>
              <a:rPr lang="en-US" dirty="0" err="1"/>
              <a:t>poshtë</a:t>
            </a:r>
            <a:r>
              <a:rPr lang="en-US" dirty="0"/>
              <a:t> "</a:t>
            </a:r>
            <a:r>
              <a:rPr lang="en-US" dirty="0" err="1"/>
              <a:t>Struktura</a:t>
            </a:r>
            <a:r>
              <a:rPr lang="en-US" dirty="0"/>
              <a:t> </a:t>
            </a:r>
            <a:r>
              <a:rPr lang="en-US" dirty="0" err="1"/>
              <a:t>përgjegjëse</a:t>
            </a:r>
            <a:r>
              <a:rPr lang="en-US" dirty="0"/>
              <a:t>") </a:t>
            </a:r>
            <a:r>
              <a:rPr lang="en-US" dirty="0" err="1"/>
              <a:t>për</a:t>
            </a:r>
            <a:r>
              <a:rPr lang="en-US" dirty="0"/>
              <a:t> </a:t>
            </a:r>
            <a:r>
              <a:rPr lang="en-US" dirty="0" err="1"/>
              <a:t>të</a:t>
            </a:r>
            <a:r>
              <a:rPr lang="en-US" dirty="0"/>
              <a:t> </a:t>
            </a:r>
            <a:r>
              <a:rPr lang="en-US" dirty="0" err="1"/>
              <a:t>garantuar</a:t>
            </a:r>
            <a:r>
              <a:rPr lang="en-US" dirty="0"/>
              <a:t> </a:t>
            </a:r>
            <a:r>
              <a:rPr lang="en-US" dirty="0" err="1"/>
              <a:t>përputhshmërinë</a:t>
            </a:r>
            <a:r>
              <a:rPr lang="en-US" dirty="0"/>
              <a:t> e </a:t>
            </a:r>
            <a:r>
              <a:rPr lang="en-US" dirty="0" err="1"/>
              <a:t>produktit</a:t>
            </a:r>
            <a:r>
              <a:rPr lang="en-US" dirty="0"/>
              <a:t> me </a:t>
            </a:r>
            <a:r>
              <a:rPr lang="en-US" dirty="0" err="1"/>
              <a:t>kërkesat</a:t>
            </a:r>
            <a:r>
              <a:rPr lang="en-US" dirty="0"/>
              <a:t> </a:t>
            </a:r>
            <a:r>
              <a:rPr lang="en-US" dirty="0" err="1"/>
              <a:t>ligjore</a:t>
            </a:r>
            <a:r>
              <a:rPr lang="en-US" dirty="0"/>
              <a:t> </a:t>
            </a:r>
            <a:r>
              <a:rPr lang="en-US" dirty="0" err="1"/>
              <a:t>në</a:t>
            </a:r>
            <a:r>
              <a:rPr lang="en-US" dirty="0"/>
              <a:t> </a:t>
            </a:r>
            <a:r>
              <a:rPr lang="en-US" dirty="0" err="1"/>
              <a:t>lidhje</a:t>
            </a:r>
            <a:r>
              <a:rPr lang="en-US" dirty="0"/>
              <a:t> me </a:t>
            </a:r>
            <a:r>
              <a:rPr lang="en-US" dirty="0" err="1"/>
              <a:t>të</a:t>
            </a:r>
            <a:r>
              <a:rPr lang="en-US" dirty="0"/>
              <a:t>, me </a:t>
            </a:r>
            <a:r>
              <a:rPr lang="en-US" dirty="0" err="1"/>
              <a:t>qëllim</a:t>
            </a:r>
            <a:r>
              <a:rPr lang="en-US" dirty="0"/>
              <a:t> </a:t>
            </a:r>
            <a:r>
              <a:rPr lang="en-US" dirty="0" err="1"/>
              <a:t>që</a:t>
            </a:r>
            <a:r>
              <a:rPr lang="en-US" dirty="0"/>
              <a:t> </a:t>
            </a:r>
            <a:r>
              <a:rPr lang="en-US" dirty="0" err="1"/>
              <a:t>të</a:t>
            </a:r>
            <a:r>
              <a:rPr lang="en-US" dirty="0"/>
              <a:t> </a:t>
            </a:r>
            <a:r>
              <a:rPr lang="en-US" dirty="0" err="1"/>
              <a:t>mos</a:t>
            </a:r>
            <a:r>
              <a:rPr lang="en-US" dirty="0"/>
              <a:t> </a:t>
            </a:r>
            <a:r>
              <a:rPr lang="en-US" dirty="0" err="1"/>
              <a:t>rrezikohen</a:t>
            </a:r>
            <a:r>
              <a:rPr lang="en-US" dirty="0"/>
              <a:t> </a:t>
            </a:r>
            <a:r>
              <a:rPr lang="en-US" dirty="0" err="1"/>
              <a:t>shëndeti</a:t>
            </a:r>
            <a:r>
              <a:rPr lang="en-US" dirty="0"/>
              <a:t>, </a:t>
            </a:r>
            <a:r>
              <a:rPr lang="en-US" dirty="0" err="1"/>
              <a:t>siguria</a:t>
            </a:r>
            <a:r>
              <a:rPr lang="en-US" dirty="0"/>
              <a:t> </a:t>
            </a:r>
            <a:r>
              <a:rPr lang="en-US" dirty="0" err="1"/>
              <a:t>ose</a:t>
            </a:r>
            <a:r>
              <a:rPr lang="en-US" dirty="0"/>
              <a:t> </a:t>
            </a:r>
            <a:r>
              <a:rPr lang="en-US" dirty="0" err="1"/>
              <a:t>aspekte</a:t>
            </a:r>
            <a:r>
              <a:rPr lang="en-US" dirty="0"/>
              <a:t> </a:t>
            </a:r>
            <a:r>
              <a:rPr lang="en-US" dirty="0" err="1"/>
              <a:t>të</a:t>
            </a:r>
            <a:r>
              <a:rPr lang="en-US" dirty="0"/>
              <a:t> </a:t>
            </a:r>
            <a:r>
              <a:rPr lang="en-US" dirty="0" err="1"/>
              <a:t>tjera</a:t>
            </a:r>
            <a:r>
              <a:rPr lang="en-US" dirty="0"/>
              <a:t> </a:t>
            </a:r>
            <a:r>
              <a:rPr lang="en-US" dirty="0" err="1"/>
              <a:t>të</a:t>
            </a:r>
            <a:r>
              <a:rPr lang="en-US" dirty="0"/>
              <a:t> </a:t>
            </a:r>
            <a:r>
              <a:rPr lang="en-US" dirty="0" err="1"/>
              <a:t>mbrojtjes</a:t>
            </a:r>
            <a:r>
              <a:rPr lang="en-US" dirty="0"/>
              <a:t> </a:t>
            </a:r>
            <a:r>
              <a:rPr lang="en-US" dirty="0" err="1"/>
              <a:t>së</a:t>
            </a:r>
            <a:r>
              <a:rPr lang="en-US" dirty="0"/>
              <a:t> </a:t>
            </a:r>
            <a:r>
              <a:rPr lang="en-US" dirty="0" err="1"/>
              <a:t>interesit</a:t>
            </a:r>
            <a:r>
              <a:rPr lang="en-US" dirty="0"/>
              <a:t> </a:t>
            </a:r>
            <a:r>
              <a:rPr lang="en-US" dirty="0" err="1"/>
              <a:t>publik</a:t>
            </a:r>
            <a:r>
              <a:rPr lang="en-US" dirty="0"/>
              <a:t>;</a:t>
            </a:r>
          </a:p>
          <a:p>
            <a:pPr marL="0" indent="0">
              <a:buNone/>
            </a:pPr>
            <a:r>
              <a:rPr lang="en-US" dirty="0" smtClean="0"/>
              <a:t>"</a:t>
            </a:r>
            <a:r>
              <a:rPr lang="en-US" dirty="0" err="1"/>
              <a:t>Personi</a:t>
            </a:r>
            <a:r>
              <a:rPr lang="en-US" dirty="0"/>
              <a:t> </a:t>
            </a:r>
            <a:r>
              <a:rPr lang="en-US" dirty="0" err="1"/>
              <a:t>përgjegjës</a:t>
            </a:r>
            <a:r>
              <a:rPr lang="en-US" dirty="0"/>
              <a:t> </a:t>
            </a:r>
            <a:r>
              <a:rPr lang="en-US" dirty="0" err="1"/>
              <a:t>i</a:t>
            </a:r>
            <a:r>
              <a:rPr lang="en-US" dirty="0"/>
              <a:t> </a:t>
            </a:r>
            <a:r>
              <a:rPr lang="en-US" dirty="0" err="1"/>
              <a:t>produktit</a:t>
            </a:r>
            <a:r>
              <a:rPr lang="en-US" dirty="0"/>
              <a:t>/</a:t>
            </a:r>
            <a:r>
              <a:rPr lang="en-US" dirty="0" err="1"/>
              <a:t>instalimit</a:t>
            </a:r>
            <a:r>
              <a:rPr lang="en-US" dirty="0"/>
              <a:t> </a:t>
            </a:r>
            <a:r>
              <a:rPr lang="en-US" dirty="0" err="1"/>
              <a:t>të</a:t>
            </a:r>
            <a:r>
              <a:rPr lang="en-US" dirty="0"/>
              <a:t> </a:t>
            </a:r>
            <a:r>
              <a:rPr lang="en-US" dirty="0" err="1"/>
              <a:t>vënë</a:t>
            </a:r>
            <a:r>
              <a:rPr lang="en-US" dirty="0"/>
              <a:t> </a:t>
            </a:r>
            <a:r>
              <a:rPr lang="en-US" dirty="0" err="1"/>
              <a:t>në</a:t>
            </a:r>
            <a:r>
              <a:rPr lang="en-US" dirty="0"/>
              <a:t> </a:t>
            </a:r>
            <a:r>
              <a:rPr lang="en-US" dirty="0" err="1"/>
              <a:t>shërbim</a:t>
            </a:r>
            <a:r>
              <a:rPr lang="en-US" dirty="0"/>
              <a:t> </a:t>
            </a:r>
            <a:r>
              <a:rPr lang="en-US" dirty="0" err="1"/>
              <a:t>për</a:t>
            </a:r>
            <a:r>
              <a:rPr lang="en-US" dirty="0"/>
              <a:t> </a:t>
            </a:r>
            <a:r>
              <a:rPr lang="en-US" dirty="0" err="1"/>
              <a:t>të</a:t>
            </a:r>
            <a:r>
              <a:rPr lang="en-US" dirty="0"/>
              <a:t> </a:t>
            </a:r>
            <a:r>
              <a:rPr lang="en-US" dirty="0" err="1"/>
              <a:t>tretët</a:t>
            </a:r>
            <a:r>
              <a:rPr lang="en-US" dirty="0"/>
              <a:t> </a:t>
            </a:r>
            <a:r>
              <a:rPr lang="en-US" dirty="0" err="1"/>
              <a:t>apo</a:t>
            </a:r>
            <a:r>
              <a:rPr lang="en-US" dirty="0"/>
              <a:t> </a:t>
            </a:r>
            <a:r>
              <a:rPr lang="en-US" dirty="0" err="1"/>
              <a:t>për</a:t>
            </a:r>
            <a:r>
              <a:rPr lang="en-US" dirty="0"/>
              <a:t> </a:t>
            </a:r>
            <a:r>
              <a:rPr lang="en-US" dirty="0" err="1"/>
              <a:t>publikun</a:t>
            </a:r>
            <a:r>
              <a:rPr lang="en-US" dirty="0"/>
              <a:t>" </a:t>
            </a:r>
            <a:r>
              <a:rPr lang="en-US" dirty="0" err="1"/>
              <a:t>është</a:t>
            </a:r>
            <a:r>
              <a:rPr lang="en-US" dirty="0"/>
              <a:t> </a:t>
            </a:r>
            <a:r>
              <a:rPr lang="en-US" dirty="0" err="1"/>
              <a:t>titullari</a:t>
            </a:r>
            <a:r>
              <a:rPr lang="en-US" dirty="0"/>
              <a:t> </a:t>
            </a:r>
            <a:r>
              <a:rPr lang="en-US" dirty="0" err="1"/>
              <a:t>i</a:t>
            </a:r>
            <a:r>
              <a:rPr lang="en-US" dirty="0"/>
              <a:t> </a:t>
            </a:r>
            <a:r>
              <a:rPr lang="en-US" dirty="0" err="1"/>
              <a:t>së</a:t>
            </a:r>
            <a:r>
              <a:rPr lang="en-US" dirty="0"/>
              <a:t> </a:t>
            </a:r>
            <a:r>
              <a:rPr lang="en-US" dirty="0" err="1"/>
              <a:t>drejtës</a:t>
            </a:r>
            <a:r>
              <a:rPr lang="en-US" dirty="0"/>
              <a:t> </a:t>
            </a:r>
            <a:r>
              <a:rPr lang="en-US" dirty="0" err="1"/>
              <a:t>së</a:t>
            </a:r>
            <a:r>
              <a:rPr lang="en-US" dirty="0"/>
              <a:t> </a:t>
            </a:r>
            <a:r>
              <a:rPr lang="en-US" dirty="0" err="1"/>
              <a:t>pronësisë</a:t>
            </a:r>
            <a:r>
              <a:rPr lang="en-US" dirty="0"/>
              <a:t> </a:t>
            </a:r>
            <a:r>
              <a:rPr lang="en-US" dirty="0" err="1"/>
              <a:t>mbi</a:t>
            </a:r>
            <a:r>
              <a:rPr lang="en-US" dirty="0"/>
              <a:t> </a:t>
            </a:r>
            <a:r>
              <a:rPr lang="en-US" dirty="0" err="1"/>
              <a:t>produktin</a:t>
            </a:r>
            <a:r>
              <a:rPr lang="en-US" dirty="0"/>
              <a:t>/</a:t>
            </a:r>
            <a:r>
              <a:rPr lang="en-US" dirty="0" err="1"/>
              <a:t>instalimin</a:t>
            </a:r>
            <a:r>
              <a:rPr lang="en-US" dirty="0"/>
              <a:t>, </a:t>
            </a:r>
            <a:r>
              <a:rPr lang="en-US" dirty="0" err="1"/>
              <a:t>personi</a:t>
            </a:r>
            <a:r>
              <a:rPr lang="en-US" dirty="0"/>
              <a:t> </a:t>
            </a:r>
            <a:r>
              <a:rPr lang="en-US" dirty="0" err="1"/>
              <a:t>që</a:t>
            </a:r>
            <a:r>
              <a:rPr lang="en-US" dirty="0"/>
              <a:t> </a:t>
            </a:r>
            <a:r>
              <a:rPr lang="en-US" dirty="0" err="1"/>
              <a:t>ka</a:t>
            </a:r>
            <a:r>
              <a:rPr lang="en-US" dirty="0"/>
              <a:t> </a:t>
            </a:r>
            <a:r>
              <a:rPr lang="en-US" dirty="0" err="1"/>
              <a:t>në</a:t>
            </a:r>
            <a:r>
              <a:rPr lang="en-US" dirty="0"/>
              <a:t> </a:t>
            </a:r>
            <a:r>
              <a:rPr lang="en-US" dirty="0" err="1"/>
              <a:t>gëzim</a:t>
            </a:r>
            <a:r>
              <a:rPr lang="en-US" dirty="0"/>
              <a:t> </a:t>
            </a:r>
            <a:r>
              <a:rPr lang="en-US" dirty="0" err="1"/>
              <a:t>të</a:t>
            </a:r>
            <a:r>
              <a:rPr lang="en-US" dirty="0"/>
              <a:t> </a:t>
            </a:r>
            <a:r>
              <a:rPr lang="en-US" dirty="0" err="1"/>
              <a:t>përkohshëm</a:t>
            </a:r>
            <a:r>
              <a:rPr lang="en-US" dirty="0"/>
              <a:t> </a:t>
            </a:r>
            <a:r>
              <a:rPr lang="en-US" dirty="0" err="1"/>
              <a:t>produktin</a:t>
            </a:r>
            <a:r>
              <a:rPr lang="en-US" dirty="0"/>
              <a:t>/</a:t>
            </a:r>
            <a:r>
              <a:rPr lang="en-US" dirty="0" err="1"/>
              <a:t>instalimin</a:t>
            </a:r>
            <a:r>
              <a:rPr lang="en-US" dirty="0"/>
              <a:t>, </a:t>
            </a:r>
            <a:r>
              <a:rPr lang="en-US" dirty="0" err="1"/>
              <a:t>nëse</a:t>
            </a:r>
            <a:r>
              <a:rPr lang="en-US" dirty="0"/>
              <a:t> </a:t>
            </a:r>
            <a:r>
              <a:rPr lang="en-US" dirty="0" err="1"/>
              <a:t>ky</a:t>
            </a:r>
            <a:r>
              <a:rPr lang="en-US" dirty="0"/>
              <a:t> </a:t>
            </a:r>
            <a:r>
              <a:rPr lang="en-US" dirty="0" err="1"/>
              <a:t>i</a:t>
            </a:r>
            <a:r>
              <a:rPr lang="en-US" dirty="0"/>
              <a:t> </a:t>
            </a:r>
            <a:r>
              <a:rPr lang="en-US" dirty="0" err="1"/>
              <a:t>fundit</a:t>
            </a:r>
            <a:r>
              <a:rPr lang="en-US" dirty="0"/>
              <a:t> </a:t>
            </a:r>
            <a:r>
              <a:rPr lang="en-US" dirty="0" err="1"/>
              <a:t>ka</a:t>
            </a:r>
            <a:r>
              <a:rPr lang="en-US" dirty="0"/>
              <a:t> </a:t>
            </a:r>
            <a:r>
              <a:rPr lang="en-US" dirty="0" err="1"/>
              <a:t>detyrimin</a:t>
            </a:r>
            <a:r>
              <a:rPr lang="en-US" dirty="0"/>
              <a:t> e </a:t>
            </a:r>
            <a:r>
              <a:rPr lang="en-US" dirty="0" err="1"/>
              <a:t>garantimit</a:t>
            </a:r>
            <a:r>
              <a:rPr lang="en-US" dirty="0"/>
              <a:t> </a:t>
            </a:r>
            <a:r>
              <a:rPr lang="en-US" dirty="0" err="1"/>
              <a:t>të</a:t>
            </a:r>
            <a:r>
              <a:rPr lang="en-US" dirty="0"/>
              <a:t> </a:t>
            </a:r>
            <a:r>
              <a:rPr lang="en-US" dirty="0" err="1"/>
              <a:t>përputhshmërisë</a:t>
            </a:r>
            <a:r>
              <a:rPr lang="en-US" dirty="0"/>
              <a:t> </a:t>
            </a:r>
            <a:r>
              <a:rPr lang="en-US" dirty="0" err="1"/>
              <a:t>së</a:t>
            </a:r>
            <a:r>
              <a:rPr lang="en-US" dirty="0"/>
              <a:t> </a:t>
            </a:r>
            <a:r>
              <a:rPr lang="en-US" dirty="0" err="1"/>
              <a:t>produktit</a:t>
            </a:r>
            <a:r>
              <a:rPr lang="en-US" dirty="0"/>
              <a:t>/</a:t>
            </a:r>
            <a:r>
              <a:rPr lang="en-US" dirty="0" err="1"/>
              <a:t>instalimit</a:t>
            </a:r>
            <a:r>
              <a:rPr lang="en-US" dirty="0"/>
              <a:t> me </a:t>
            </a:r>
            <a:r>
              <a:rPr lang="en-US" dirty="0" err="1"/>
              <a:t>kërkesat</a:t>
            </a:r>
            <a:r>
              <a:rPr lang="en-US" dirty="0"/>
              <a:t> e </a:t>
            </a:r>
            <a:r>
              <a:rPr lang="en-US" dirty="0" err="1"/>
              <a:t>detyrueshme</a:t>
            </a:r>
            <a:r>
              <a:rPr lang="en-US" dirty="0"/>
              <a:t> </a:t>
            </a:r>
            <a:r>
              <a:rPr lang="en-US" dirty="0" err="1"/>
              <a:t>të</a:t>
            </a:r>
            <a:r>
              <a:rPr lang="en-US" dirty="0"/>
              <a:t> </a:t>
            </a:r>
            <a:r>
              <a:rPr lang="en-US" dirty="0" err="1"/>
              <a:t>sigurisë</a:t>
            </a:r>
            <a:r>
              <a:rPr lang="en-US" dirty="0"/>
              <a:t>;</a:t>
            </a:r>
          </a:p>
          <a:p>
            <a:pPr marL="0" indent="0">
              <a:buNone/>
            </a:pPr>
            <a:endParaRPr lang="en-US" sz="3200" dirty="0"/>
          </a:p>
        </p:txBody>
      </p:sp>
    </p:spTree>
    <p:extLst>
      <p:ext uri="{BB962C8B-B14F-4D97-AF65-F5344CB8AC3E}">
        <p14:creationId xmlns:p14="http://schemas.microsoft.com/office/powerpoint/2010/main" val="3335575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770743"/>
            <a:ext cx="11278227" cy="5087257"/>
          </a:xfrm>
        </p:spPr>
        <p:txBody>
          <a:bodyPr>
            <a:normAutofit/>
          </a:bodyPr>
          <a:lstStyle/>
          <a:p>
            <a:pPr marL="0" indent="0">
              <a:buNone/>
            </a:pPr>
            <a:r>
              <a:rPr lang="sq-AL" sz="3200" dirty="0"/>
              <a:t>Neni 4</a:t>
            </a:r>
          </a:p>
          <a:p>
            <a:pPr marL="0" indent="0">
              <a:buNone/>
            </a:pPr>
            <a:r>
              <a:rPr lang="sq-AL" sz="2400" dirty="0"/>
              <a:t>3. </a:t>
            </a:r>
            <a:r>
              <a:rPr lang="sq-AL" dirty="0"/>
              <a:t>Operatorët ekonomikë janë përgjegjës për të siguruar që i gjithë informacioni që ata japin për produktet e tyre të jetë i plotë, i saktë dhe në përputhje me legjislacionin përkatës të zbatueshëm ndaj tyre (kjo referuar edhe detyrimit të regjistrimit të këtyre produkteve/pajisjeve/instalimeve pranë ISHTI, si element thelbësor </a:t>
            </a:r>
            <a:r>
              <a:rPr lang="sq-AL" dirty="0" err="1"/>
              <a:t>per</a:t>
            </a:r>
            <a:r>
              <a:rPr lang="sq-AL" dirty="0"/>
              <a:t> ndjekjen prej ISHTI të zbatimit të detyrimeve </a:t>
            </a:r>
            <a:r>
              <a:rPr lang="sq-AL" dirty="0" smtClean="0"/>
              <a:t>për </a:t>
            </a:r>
            <a:r>
              <a:rPr lang="sq-AL" dirty="0"/>
              <a:t>kryerjen e inspektimit periodik të detyrueshëm prej personave përgjegjës, </a:t>
            </a:r>
            <a:r>
              <a:rPr lang="sq-AL" dirty="0" err="1"/>
              <a:t>ref</a:t>
            </a:r>
            <a:r>
              <a:rPr lang="sq-AL" dirty="0"/>
              <a:t>. Nenit 16 – Det. e Personit </a:t>
            </a:r>
            <a:r>
              <a:rPr lang="sq-AL" dirty="0" smtClean="0"/>
              <a:t>Përgjegjës </a:t>
            </a:r>
            <a:r>
              <a:rPr lang="sq-AL" dirty="0"/>
              <a:t>të cituar këtu me </a:t>
            </a:r>
            <a:r>
              <a:rPr lang="sq-AL" dirty="0" smtClean="0"/>
              <a:t>poshtë).</a:t>
            </a:r>
            <a:endParaRPr lang="sq-AL" dirty="0"/>
          </a:p>
          <a:p>
            <a:pPr marL="0" indent="0">
              <a:buNone/>
            </a:pPr>
            <a:endParaRPr lang="en-US" sz="3200" dirty="0"/>
          </a:p>
        </p:txBody>
      </p:sp>
    </p:spTree>
    <p:extLst>
      <p:ext uri="{BB962C8B-B14F-4D97-AF65-F5344CB8AC3E}">
        <p14:creationId xmlns:p14="http://schemas.microsoft.com/office/powerpoint/2010/main" val="21606439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770743"/>
            <a:ext cx="11278227" cy="5087257"/>
          </a:xfrm>
        </p:spPr>
        <p:txBody>
          <a:bodyPr>
            <a:normAutofit/>
          </a:bodyPr>
          <a:lstStyle/>
          <a:p>
            <a:pPr marL="0" indent="0">
              <a:buNone/>
            </a:pPr>
            <a:r>
              <a:rPr lang="sq-AL" sz="3200" dirty="0"/>
              <a:t>Neni 5</a:t>
            </a:r>
          </a:p>
          <a:p>
            <a:pPr marL="0" indent="0">
              <a:buNone/>
            </a:pPr>
            <a:r>
              <a:rPr lang="sq-AL" sz="1900" dirty="0"/>
              <a:t>2. Ngarkohet Këshilli i Ministrave për miratimin e rregullave teknike për produktet/ instalimet, ku përcaktohen:</a:t>
            </a:r>
          </a:p>
          <a:p>
            <a:pPr marL="0" indent="0">
              <a:buNone/>
            </a:pPr>
            <a:r>
              <a:rPr lang="sq-AL" sz="1900" dirty="0"/>
              <a:t>a) kërkesat thelbësore të sigurisë;</a:t>
            </a:r>
          </a:p>
          <a:p>
            <a:pPr marL="0" indent="0">
              <a:buNone/>
            </a:pPr>
            <a:r>
              <a:rPr lang="sq-AL" sz="1900" dirty="0"/>
              <a:t>b) procedurat e vlerësimit të konformitetit;</a:t>
            </a:r>
          </a:p>
          <a:p>
            <a:pPr marL="0" indent="0">
              <a:buNone/>
            </a:pPr>
            <a:r>
              <a:rPr lang="sq-AL" sz="1900" dirty="0"/>
              <a:t>c) kërkesat për </a:t>
            </a:r>
            <a:r>
              <a:rPr lang="sq-AL" sz="1900" dirty="0" err="1"/>
              <a:t>markimin</a:t>
            </a:r>
            <a:r>
              <a:rPr lang="sq-AL" sz="1900" dirty="0"/>
              <a:t>, instruksionet e përdorimit dhe të mirëmbajtjes.</a:t>
            </a:r>
          </a:p>
          <a:p>
            <a:pPr marL="0" indent="0">
              <a:buNone/>
            </a:pPr>
            <a:r>
              <a:rPr lang="sq-AL" sz="1900" dirty="0"/>
              <a:t>4. Rregullat teknike për:</a:t>
            </a:r>
          </a:p>
          <a:p>
            <a:pPr marL="0" indent="0">
              <a:buNone/>
            </a:pPr>
            <a:r>
              <a:rPr lang="sq-AL" sz="1900" dirty="0"/>
              <a:t>ç) metodat e fabrikimit/prodhimit dhe/ose testimit, kontrollit të cilësisë, klasifikimit, paketimit, magazinimit, transportimit dhe </a:t>
            </a:r>
            <a:r>
              <a:rPr lang="sq-AL" sz="1900" dirty="0" err="1"/>
              <a:t>impakti</a:t>
            </a:r>
            <a:r>
              <a:rPr lang="sq-AL" sz="1900" dirty="0"/>
              <a:t> në mjedis përcaktohen me vendim të Këshillit të Ministrave</a:t>
            </a:r>
            <a:r>
              <a:rPr lang="sq-AL" sz="1900" dirty="0" smtClean="0"/>
              <a:t>.</a:t>
            </a:r>
            <a:endParaRPr lang="sq-AL" dirty="0"/>
          </a:p>
          <a:p>
            <a:pPr marL="0" indent="0">
              <a:buNone/>
            </a:pPr>
            <a:endParaRPr lang="en-US" sz="3200" dirty="0"/>
          </a:p>
        </p:txBody>
      </p:sp>
    </p:spTree>
    <p:extLst>
      <p:ext uri="{BB962C8B-B14F-4D97-AF65-F5344CB8AC3E}">
        <p14:creationId xmlns:p14="http://schemas.microsoft.com/office/powerpoint/2010/main" val="224144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770743"/>
            <a:ext cx="11278227" cy="5087257"/>
          </a:xfrm>
        </p:spPr>
        <p:txBody>
          <a:bodyPr>
            <a:normAutofit/>
          </a:bodyPr>
          <a:lstStyle/>
          <a:p>
            <a:pPr marL="0" indent="0">
              <a:buNone/>
            </a:pPr>
            <a:r>
              <a:rPr lang="sq-AL" sz="3200" dirty="0"/>
              <a:t>Neni 7</a:t>
            </a:r>
          </a:p>
          <a:p>
            <a:pPr marL="0" indent="0">
              <a:buNone/>
            </a:pPr>
            <a:r>
              <a:rPr lang="sq-AL" dirty="0"/>
              <a:t>1.	Kur rregullat teknike parashikojnë kryerjen e vlerësimit të konformitetit për një produkt/grup produktesh apo instalim të caktuar, procedurat që përdoren për vlerësimin e konformitetit përzgjidhen ndërmjet një ose disa moduleve</a:t>
            </a:r>
          </a:p>
          <a:p>
            <a:pPr marL="0" indent="0">
              <a:buNone/>
            </a:pPr>
            <a:r>
              <a:rPr lang="sq-AL" dirty="0"/>
              <a:t>5.	Shpenzimet për veprimtaritë e organit të vlerësimit të konformitetit mbulohen nga subjekti që kërkon kryerjen e këtij vlerësimi.</a:t>
            </a:r>
          </a:p>
        </p:txBody>
      </p:sp>
    </p:spTree>
    <p:extLst>
      <p:ext uri="{BB962C8B-B14F-4D97-AF65-F5344CB8AC3E}">
        <p14:creationId xmlns:p14="http://schemas.microsoft.com/office/powerpoint/2010/main" val="870688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362857" y="1770743"/>
            <a:ext cx="11829143" cy="5087257"/>
          </a:xfrm>
        </p:spPr>
        <p:txBody>
          <a:bodyPr>
            <a:normAutofit fontScale="77500" lnSpcReduction="20000"/>
          </a:bodyPr>
          <a:lstStyle/>
          <a:p>
            <a:pPr marL="0" indent="0">
              <a:buNone/>
            </a:pPr>
            <a:r>
              <a:rPr lang="sq-AL" sz="3200" dirty="0"/>
              <a:t>Neni 16 </a:t>
            </a:r>
            <a:r>
              <a:rPr lang="sq-AL" sz="3200" dirty="0" smtClean="0"/>
              <a:t> </a:t>
            </a:r>
            <a:endParaRPr lang="en-US" sz="3200" dirty="0" smtClean="0"/>
          </a:p>
          <a:p>
            <a:pPr marL="0" indent="0">
              <a:buNone/>
            </a:pPr>
            <a:r>
              <a:rPr lang="sq-AL" dirty="0" smtClean="0"/>
              <a:t>Detyrimet </a:t>
            </a:r>
            <a:r>
              <a:rPr lang="sq-AL" dirty="0"/>
              <a:t>e personit përgjegjës të produktit/instalimit në shërbim</a:t>
            </a:r>
          </a:p>
          <a:p>
            <a:pPr marL="0" indent="0">
              <a:buNone/>
            </a:pPr>
            <a:r>
              <a:rPr lang="sq-AL" dirty="0"/>
              <a:t>1.	Personi përgjegjës i produktit/instalimit ka detyrimin të garantojë se produkti/instalimi i vënë në shërbim/në përdorim për të tretët apo publikun e gjerë vazhdon të jetë në përputhshmëri me kërkesat e sigurisë së produktit/instalimit të vënë në shërbim gjatë gjithë periudhës së tij të përdorimit.</a:t>
            </a:r>
          </a:p>
          <a:p>
            <a:pPr marL="0" indent="0">
              <a:buNone/>
            </a:pPr>
            <a:r>
              <a:rPr lang="sq-AL" dirty="0"/>
              <a:t>2. 	Personi përgjegjës i produktit/instalimit është, gjithashtu, i detyruar të regjistrojë produktin/instalimin dhe t'ia nënshtrojë atë inspektimit të rregullt periodik të kryer nga organet e miratuara kompetente për këtë qëllim.</a:t>
            </a:r>
          </a:p>
          <a:p>
            <a:pPr marL="0" indent="0">
              <a:buNone/>
            </a:pPr>
            <a:r>
              <a:rPr lang="sq-AL" dirty="0"/>
              <a:t>3. 	Regjistrimi kryhet pranë strukturës përgjegjëse, ndërsa inspektimi periodik kryhet nga organi i miratuar, në bazë të kërkesës së personit përgjegjës dhe me shpenzimet e tij.</a:t>
            </a:r>
          </a:p>
          <a:p>
            <a:pPr marL="0" indent="0">
              <a:buNone/>
            </a:pPr>
            <a:r>
              <a:rPr lang="sq-AL" dirty="0"/>
              <a:t>4. 	Personi përgjegjës i produktit/instalimit i siguron organit të miratuar të gjithë informacionin dhe dokumentacionin e nevojshëm, si dhe krijon/lehtëson kushtet për kryerjen e inspektimit.</a:t>
            </a:r>
          </a:p>
          <a:p>
            <a:pPr marL="0" indent="0">
              <a:buNone/>
            </a:pPr>
            <a:r>
              <a:rPr lang="sq-AL" dirty="0"/>
              <a:t>5. 	Struktura përgjegjëse ngarkohet për të detyruar zbatimin e përputhshmërisë së produktit/instalimit të vënë në shërbim nga personi përgjegjës.</a:t>
            </a:r>
          </a:p>
          <a:p>
            <a:pPr marL="0" indent="0">
              <a:buNone/>
            </a:pPr>
            <a:r>
              <a:rPr lang="sq-AL" dirty="0"/>
              <a:t>6. 	Ngarkohet Këshilli i Ministrave për përcaktimin e rregullave dhe të kërkesave të sigurisë për produktet/instalimet në shërbim, përfshirë, sipas rastit, kërkesat specifike për rritjen e nivelit të sigurisë së produkteve/instalimeve të tilla, të cilat janë tashmë të vendosura në treg/në shërbim.</a:t>
            </a:r>
          </a:p>
          <a:p>
            <a:pPr marL="0" indent="0">
              <a:buNone/>
            </a:pPr>
            <a:endParaRPr lang="sq-AL" dirty="0"/>
          </a:p>
        </p:txBody>
      </p:sp>
    </p:spTree>
    <p:extLst>
      <p:ext uri="{BB962C8B-B14F-4D97-AF65-F5344CB8AC3E}">
        <p14:creationId xmlns:p14="http://schemas.microsoft.com/office/powerpoint/2010/main" val="181765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BAZA LIGJORE per mbikeqyrjen e </a:t>
            </a:r>
            <a:r>
              <a:rPr lang="en-US" dirty="0" err="1" smtClean="0"/>
              <a:t>tregut</a:t>
            </a:r>
            <a:r>
              <a:rPr lang="en-US" dirty="0" smtClean="0"/>
              <a:t>, DHE </a:t>
            </a:r>
            <a:r>
              <a:rPr lang="en-US" dirty="0" err="1" smtClean="0"/>
              <a:t>DETYRat</a:t>
            </a:r>
            <a:r>
              <a:rPr lang="en-US" dirty="0" smtClean="0"/>
              <a:t> e </a:t>
            </a:r>
            <a:r>
              <a:rPr lang="en-US" dirty="0" err="1" smtClean="0"/>
              <a:t>ishti’t</a:t>
            </a:r>
            <a:endParaRPr lang="en-US" dirty="0"/>
          </a:p>
        </p:txBody>
      </p:sp>
      <p:sp>
        <p:nvSpPr>
          <p:cNvPr id="3" name="Content Placeholder 2"/>
          <p:cNvSpPr>
            <a:spLocks noGrp="1"/>
          </p:cNvSpPr>
          <p:nvPr>
            <p:ph sz="quarter" idx="13"/>
          </p:nvPr>
        </p:nvSpPr>
        <p:spPr>
          <a:xfrm>
            <a:off x="913774" y="2367092"/>
            <a:ext cx="10363826" cy="3990165"/>
          </a:xfrm>
        </p:spPr>
        <p:txBody>
          <a:bodyPr>
            <a:normAutofit/>
          </a:bodyPr>
          <a:lstStyle/>
          <a:p>
            <a:r>
              <a:rPr lang="en-US" dirty="0" smtClean="0"/>
              <a:t>LIGJI 10433/2011 “Per </a:t>
            </a:r>
            <a:r>
              <a:rPr lang="en-US" dirty="0" err="1" smtClean="0"/>
              <a:t>inspektimin</a:t>
            </a:r>
            <a:r>
              <a:rPr lang="en-US" dirty="0" smtClean="0"/>
              <a:t> ne </a:t>
            </a:r>
            <a:r>
              <a:rPr lang="en-US" dirty="0" err="1" smtClean="0"/>
              <a:t>republiken</a:t>
            </a:r>
            <a:r>
              <a:rPr lang="en-US" dirty="0" smtClean="0"/>
              <a:t> e </a:t>
            </a:r>
            <a:r>
              <a:rPr lang="en-US" dirty="0" err="1" smtClean="0"/>
              <a:t>shqiperise</a:t>
            </a:r>
            <a:r>
              <a:rPr lang="en-US" dirty="0" smtClean="0"/>
              <a:t>”</a:t>
            </a:r>
          </a:p>
          <a:p>
            <a:r>
              <a:rPr lang="en-US" dirty="0" err="1" smtClean="0"/>
              <a:t>Ligji</a:t>
            </a:r>
            <a:r>
              <a:rPr lang="en-US" dirty="0" smtClean="0"/>
              <a:t> 10480/2011 </a:t>
            </a:r>
            <a:r>
              <a:rPr lang="en-US" dirty="0" err="1" smtClean="0"/>
              <a:t>i</a:t>
            </a:r>
            <a:r>
              <a:rPr lang="en-US" dirty="0" smtClean="0"/>
              <a:t> </a:t>
            </a:r>
            <a:r>
              <a:rPr lang="en-US" dirty="0" err="1" smtClean="0"/>
              <a:t>ndryshuar</a:t>
            </a:r>
            <a:r>
              <a:rPr lang="en-US" dirty="0"/>
              <a:t>,</a:t>
            </a:r>
            <a:r>
              <a:rPr lang="en-US" dirty="0" smtClean="0"/>
              <a:t> “Per </a:t>
            </a:r>
            <a:r>
              <a:rPr lang="en-US" dirty="0" err="1" smtClean="0"/>
              <a:t>sigurine</a:t>
            </a:r>
            <a:r>
              <a:rPr lang="en-US" dirty="0" smtClean="0"/>
              <a:t> e </a:t>
            </a:r>
            <a:r>
              <a:rPr lang="en-US" dirty="0" err="1" smtClean="0"/>
              <a:t>pergjithshme</a:t>
            </a:r>
            <a:r>
              <a:rPr lang="en-US" dirty="0" smtClean="0"/>
              <a:t> </a:t>
            </a:r>
            <a:r>
              <a:rPr lang="en-US" dirty="0" err="1" smtClean="0"/>
              <a:t>te</a:t>
            </a:r>
            <a:r>
              <a:rPr lang="en-US" dirty="0" smtClean="0"/>
              <a:t> </a:t>
            </a:r>
            <a:r>
              <a:rPr lang="en-US" dirty="0" err="1" smtClean="0"/>
              <a:t>produkteve</a:t>
            </a:r>
            <a:r>
              <a:rPr lang="en-US" dirty="0" smtClean="0"/>
              <a:t> </a:t>
            </a:r>
            <a:r>
              <a:rPr lang="en-US" dirty="0" err="1" smtClean="0"/>
              <a:t>jo</a:t>
            </a:r>
            <a:r>
              <a:rPr lang="en-US" dirty="0" smtClean="0"/>
              <a:t> </a:t>
            </a:r>
            <a:r>
              <a:rPr lang="en-US" dirty="0" err="1" smtClean="0"/>
              <a:t>ushqimore</a:t>
            </a:r>
            <a:endParaRPr lang="en-US" dirty="0"/>
          </a:p>
          <a:p>
            <a:r>
              <a:rPr lang="en-US" dirty="0" err="1" smtClean="0"/>
              <a:t>Ligji</a:t>
            </a:r>
            <a:r>
              <a:rPr lang="en-US" dirty="0" smtClean="0"/>
              <a:t> 10489/2011 </a:t>
            </a:r>
            <a:r>
              <a:rPr lang="en-US" dirty="0" err="1"/>
              <a:t>i</a:t>
            </a:r>
            <a:r>
              <a:rPr lang="en-US" dirty="0"/>
              <a:t> </a:t>
            </a:r>
            <a:r>
              <a:rPr lang="en-US" dirty="0" err="1" smtClean="0"/>
              <a:t>ndryshuar</a:t>
            </a:r>
            <a:r>
              <a:rPr lang="en-US" dirty="0" smtClean="0"/>
              <a:t>, “per mbikeqyrjen e </a:t>
            </a:r>
            <a:r>
              <a:rPr lang="en-US" dirty="0" err="1" smtClean="0"/>
              <a:t>tregut</a:t>
            </a:r>
            <a:r>
              <a:rPr lang="en-US" dirty="0" smtClean="0"/>
              <a:t> </a:t>
            </a:r>
            <a:r>
              <a:rPr lang="en-US" dirty="0" err="1" smtClean="0"/>
              <a:t>te</a:t>
            </a:r>
            <a:r>
              <a:rPr lang="en-US" dirty="0" smtClean="0"/>
              <a:t> </a:t>
            </a:r>
            <a:r>
              <a:rPr lang="en-US" dirty="0" err="1" smtClean="0"/>
              <a:t>produkteve</a:t>
            </a:r>
            <a:r>
              <a:rPr lang="en-US" dirty="0" smtClean="0"/>
              <a:t> </a:t>
            </a:r>
            <a:r>
              <a:rPr lang="en-US" dirty="0" err="1" smtClean="0"/>
              <a:t>jo</a:t>
            </a:r>
            <a:r>
              <a:rPr lang="en-US" dirty="0" smtClean="0"/>
              <a:t> </a:t>
            </a:r>
            <a:r>
              <a:rPr lang="en-US" dirty="0" err="1" smtClean="0"/>
              <a:t>ushqimore</a:t>
            </a:r>
            <a:r>
              <a:rPr lang="en-US" dirty="0" smtClean="0"/>
              <a:t>”</a:t>
            </a:r>
          </a:p>
          <a:p>
            <a:r>
              <a:rPr lang="en-US" dirty="0" err="1" smtClean="0"/>
              <a:t>Ligji</a:t>
            </a:r>
            <a:r>
              <a:rPr lang="en-US" dirty="0" smtClean="0"/>
              <a:t> 8450/1999 “</a:t>
            </a:r>
            <a:r>
              <a:rPr lang="en-US" dirty="0" err="1" smtClean="0"/>
              <a:t>Për</a:t>
            </a:r>
            <a:r>
              <a:rPr lang="en-US" dirty="0" smtClean="0"/>
              <a:t> </a:t>
            </a:r>
            <a:r>
              <a:rPr lang="en-US" dirty="0" err="1"/>
              <a:t>Përpunimin</a:t>
            </a:r>
            <a:r>
              <a:rPr lang="en-US" dirty="0"/>
              <a:t>, </a:t>
            </a:r>
            <a:r>
              <a:rPr lang="en-US" dirty="0" err="1"/>
              <a:t>Transportimin</a:t>
            </a:r>
            <a:r>
              <a:rPr lang="en-US" dirty="0"/>
              <a:t> </a:t>
            </a:r>
            <a:r>
              <a:rPr lang="en-US" dirty="0" err="1"/>
              <a:t>dhe</a:t>
            </a:r>
            <a:r>
              <a:rPr lang="en-US" dirty="0"/>
              <a:t> </a:t>
            </a:r>
            <a:r>
              <a:rPr lang="en-US" dirty="0" err="1"/>
              <a:t>Tregtimin</a:t>
            </a:r>
            <a:r>
              <a:rPr lang="en-US" dirty="0"/>
              <a:t> e </a:t>
            </a:r>
            <a:r>
              <a:rPr lang="en-US" dirty="0" err="1"/>
              <a:t>Naftës</a:t>
            </a:r>
            <a:r>
              <a:rPr lang="en-US" dirty="0"/>
              <a:t>, </a:t>
            </a:r>
            <a:r>
              <a:rPr lang="en-US" dirty="0" err="1"/>
              <a:t>Gazit</a:t>
            </a:r>
            <a:r>
              <a:rPr lang="en-US" dirty="0"/>
              <a:t> </a:t>
            </a:r>
            <a:r>
              <a:rPr lang="en-US" dirty="0" err="1"/>
              <a:t>dhe</a:t>
            </a:r>
            <a:r>
              <a:rPr lang="en-US" dirty="0"/>
              <a:t> </a:t>
            </a:r>
            <a:r>
              <a:rPr lang="en-US" dirty="0" err="1"/>
              <a:t>Nënprodukteve</a:t>
            </a:r>
            <a:r>
              <a:rPr lang="en-US" dirty="0"/>
              <a:t> </a:t>
            </a:r>
            <a:r>
              <a:rPr lang="en-US" dirty="0" err="1"/>
              <a:t>të</a:t>
            </a:r>
            <a:r>
              <a:rPr lang="en-US" dirty="0"/>
              <a:t> </a:t>
            </a:r>
            <a:r>
              <a:rPr lang="en-US" dirty="0" err="1"/>
              <a:t>tyre</a:t>
            </a:r>
            <a:r>
              <a:rPr lang="en-US" dirty="0"/>
              <a:t>”, </a:t>
            </a:r>
            <a:r>
              <a:rPr lang="en-US" dirty="0" err="1"/>
              <a:t>Të</a:t>
            </a:r>
            <a:r>
              <a:rPr lang="en-US" dirty="0"/>
              <a:t> </a:t>
            </a:r>
            <a:r>
              <a:rPr lang="en-US" dirty="0" err="1"/>
              <a:t>ndryshuar</a:t>
            </a:r>
            <a:r>
              <a:rPr lang="en-US" dirty="0" smtClean="0"/>
              <a:t>.”</a:t>
            </a:r>
          </a:p>
          <a:p>
            <a:r>
              <a:rPr lang="en-US" sz="2100" dirty="0" err="1" smtClean="0"/>
              <a:t>Ligji</a:t>
            </a:r>
            <a:r>
              <a:rPr lang="en-US" sz="2100" dirty="0" smtClean="0"/>
              <a:t> 8734/2001 I </a:t>
            </a:r>
            <a:r>
              <a:rPr lang="en-US" sz="2100" dirty="0" err="1" smtClean="0"/>
              <a:t>ndryshuar“Për</a:t>
            </a:r>
            <a:r>
              <a:rPr lang="en-US" sz="2100" dirty="0" smtClean="0"/>
              <a:t> </a:t>
            </a:r>
            <a:r>
              <a:rPr lang="en-US" sz="2100" dirty="0" err="1"/>
              <a:t>Garantimin</a:t>
            </a:r>
            <a:r>
              <a:rPr lang="en-US" sz="2100" dirty="0"/>
              <a:t> e </a:t>
            </a:r>
            <a:r>
              <a:rPr lang="en-US" sz="2100" dirty="0" err="1"/>
              <a:t>Sigurisë</a:t>
            </a:r>
            <a:r>
              <a:rPr lang="en-US" sz="2100" dirty="0"/>
              <a:t> </a:t>
            </a:r>
            <a:r>
              <a:rPr lang="en-US" sz="2100" dirty="0" err="1"/>
              <a:t>së</a:t>
            </a:r>
            <a:r>
              <a:rPr lang="en-US" sz="2100" dirty="0"/>
              <a:t> </a:t>
            </a:r>
            <a:r>
              <a:rPr lang="en-US" sz="2100" dirty="0" err="1"/>
              <a:t>Punës</a:t>
            </a:r>
            <a:r>
              <a:rPr lang="en-US" sz="2100" dirty="0"/>
              <a:t> </a:t>
            </a:r>
            <a:r>
              <a:rPr lang="en-US" sz="2100" dirty="0" err="1"/>
              <a:t>së</a:t>
            </a:r>
            <a:r>
              <a:rPr lang="en-US" sz="2100" dirty="0"/>
              <a:t> </a:t>
            </a:r>
            <a:r>
              <a:rPr lang="en-US" sz="2100" dirty="0" err="1"/>
              <a:t>Pajisjeve</a:t>
            </a:r>
            <a:r>
              <a:rPr lang="en-US" sz="2100" dirty="0"/>
              <a:t> </a:t>
            </a:r>
            <a:r>
              <a:rPr lang="en-US" sz="2100" dirty="0" err="1"/>
              <a:t>dhe</a:t>
            </a:r>
            <a:r>
              <a:rPr lang="en-US" sz="2100" dirty="0"/>
              <a:t> </a:t>
            </a:r>
            <a:r>
              <a:rPr lang="en-US" sz="2100" dirty="0" err="1"/>
              <a:t>Instalimeve</a:t>
            </a:r>
            <a:r>
              <a:rPr lang="en-US" sz="2100" dirty="0"/>
              <a:t> </a:t>
            </a:r>
            <a:r>
              <a:rPr lang="en-US" sz="2100" dirty="0" err="1"/>
              <a:t>Elektrike</a:t>
            </a:r>
            <a:r>
              <a:rPr lang="en-US" sz="2100" dirty="0"/>
              <a:t>”.</a:t>
            </a:r>
          </a:p>
        </p:txBody>
      </p:sp>
    </p:spTree>
    <p:extLst>
      <p:ext uri="{BB962C8B-B14F-4D97-AF65-F5344CB8AC3E}">
        <p14:creationId xmlns:p14="http://schemas.microsoft.com/office/powerpoint/2010/main" val="565547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362857" y="1770743"/>
            <a:ext cx="11829143" cy="5087257"/>
          </a:xfrm>
        </p:spPr>
        <p:txBody>
          <a:bodyPr>
            <a:normAutofit fontScale="85000" lnSpcReduction="20000"/>
          </a:bodyPr>
          <a:lstStyle/>
          <a:p>
            <a:pPr marL="0" indent="0">
              <a:buNone/>
            </a:pPr>
            <a:r>
              <a:rPr lang="sq-AL" sz="3200" dirty="0"/>
              <a:t>Neni </a:t>
            </a:r>
            <a:r>
              <a:rPr lang="sq-AL" sz="3200" dirty="0" smtClean="0"/>
              <a:t>1</a:t>
            </a:r>
            <a:r>
              <a:rPr lang="en-US" sz="3200" dirty="0" smtClean="0"/>
              <a:t>8 - </a:t>
            </a:r>
            <a:r>
              <a:rPr lang="sq-AL" sz="3200" dirty="0" smtClean="0"/>
              <a:t>Organet </a:t>
            </a:r>
            <a:r>
              <a:rPr lang="sq-AL" sz="3200" dirty="0"/>
              <a:t>e miratuara</a:t>
            </a:r>
          </a:p>
          <a:p>
            <a:pPr marL="0" indent="0">
              <a:buNone/>
            </a:pPr>
            <a:r>
              <a:rPr lang="en-US" dirty="0" err="1" smtClean="0"/>
              <a:t>Pika</a:t>
            </a:r>
            <a:r>
              <a:rPr lang="en-US" dirty="0" smtClean="0"/>
              <a:t> </a:t>
            </a:r>
            <a:r>
              <a:rPr lang="sq-AL" dirty="0" smtClean="0"/>
              <a:t>1</a:t>
            </a:r>
            <a:r>
              <a:rPr lang="sq-AL" dirty="0"/>
              <a:t>.	</a:t>
            </a:r>
            <a:r>
              <a:rPr lang="en-US" dirty="0" err="1" smtClean="0"/>
              <a:t>Germa</a:t>
            </a:r>
            <a:r>
              <a:rPr lang="en-US" dirty="0" smtClean="0"/>
              <a:t> </a:t>
            </a:r>
            <a:r>
              <a:rPr lang="sq-AL" dirty="0" smtClean="0"/>
              <a:t>b)</a:t>
            </a:r>
            <a:endParaRPr lang="en-US" dirty="0" smtClean="0"/>
          </a:p>
          <a:p>
            <a:pPr marL="0" indent="0">
              <a:buNone/>
            </a:pPr>
            <a:r>
              <a:rPr lang="sq-AL" dirty="0" smtClean="0"/>
              <a:t>lëshon </a:t>
            </a:r>
            <a:r>
              <a:rPr lang="sq-AL" dirty="0"/>
              <a:t>certifikata ose harton raporte për testimet dhe vlerësimin e konformitetit, bazuar në ekzaminimin teknik, duke ndjekur procedurat e vlerësimit të konformitetit të përshkruara në rregullat teknike/rregullat e sigurisë në shërbim, </a:t>
            </a:r>
            <a:r>
              <a:rPr lang="sq-AL" dirty="0" err="1"/>
              <a:t>per</a:t>
            </a:r>
            <a:r>
              <a:rPr lang="sq-AL" dirty="0"/>
              <a:t> të cilat këto organe janë akredituar nga </a:t>
            </a:r>
            <a:r>
              <a:rPr lang="sq-AL" dirty="0" smtClean="0"/>
              <a:t>Drejtoria </a:t>
            </a:r>
            <a:r>
              <a:rPr lang="sq-AL" dirty="0"/>
              <a:t>e Akreditimit dhe Miratuar nga Ministri i </a:t>
            </a:r>
            <a:r>
              <a:rPr lang="sq-AL" dirty="0" smtClean="0"/>
              <a:t>MEI</a:t>
            </a:r>
            <a:r>
              <a:rPr lang="en-US" dirty="0" smtClean="0"/>
              <a:t>.</a:t>
            </a:r>
          </a:p>
          <a:p>
            <a:pPr marL="0" indent="0">
              <a:buNone/>
            </a:pPr>
            <a:r>
              <a:rPr lang="sq-AL" sz="3200" dirty="0" smtClean="0"/>
              <a:t>Neni </a:t>
            </a:r>
            <a:r>
              <a:rPr lang="sq-AL" sz="3200" dirty="0"/>
              <a:t>27 - Struktura përgjegjëse e mbikëqyrjes së tregut</a:t>
            </a:r>
            <a:endParaRPr lang="en-US" sz="3200" dirty="0"/>
          </a:p>
          <a:p>
            <a:pPr lvl="0"/>
            <a:r>
              <a:rPr lang="sq-AL" dirty="0" smtClean="0"/>
              <a:t>Struktura </a:t>
            </a:r>
            <a:r>
              <a:rPr lang="sq-AL" dirty="0"/>
              <a:t>përgjegjëse (ISHTI) për produktet e mbuluara nga legjislacioni përkatës (produktet në fushën e përgjegjësisë se MEI) </a:t>
            </a:r>
            <a:r>
              <a:rPr lang="sq-AL" dirty="0" smtClean="0"/>
              <a:t>siguron </a:t>
            </a:r>
            <a:r>
              <a:rPr lang="sq-AL" dirty="0"/>
              <a:t>marrjen e masave për ndalimin e tregtimit ose ndalimin apo kufizimin e bërjes së disponueshme të tyre në treg kur:</a:t>
            </a:r>
            <a:endParaRPr lang="en-US" dirty="0"/>
          </a:p>
          <a:p>
            <a:r>
              <a:rPr lang="sq-AL" dirty="0"/>
              <a:t>a) produktet nuk janë në përputhje me legjislacionin e zbatueshëm ndaj tyre (nuk janë të pajisura me Deklarate </a:t>
            </a:r>
            <a:r>
              <a:rPr lang="sq-AL" dirty="0" err="1"/>
              <a:t>Konformiteti</a:t>
            </a:r>
            <a:r>
              <a:rPr lang="sq-AL" dirty="0"/>
              <a:t> apo </a:t>
            </a:r>
            <a:r>
              <a:rPr lang="sq-AL" dirty="0" err="1"/>
              <a:t>Markimin</a:t>
            </a:r>
            <a:r>
              <a:rPr lang="sq-AL" dirty="0"/>
              <a:t> CE të Konformitetit); ose</a:t>
            </a:r>
            <a:endParaRPr lang="en-US" dirty="0"/>
          </a:p>
          <a:p>
            <a:r>
              <a:rPr lang="sq-AL" dirty="0"/>
              <a:t>b) rrezikohet shëndeti apo siguria e përdoruesve (paraqesin risk potencial, sipas metodologjisë se vlerësimit të riskut)</a:t>
            </a:r>
            <a:endParaRPr lang="en-US" dirty="0"/>
          </a:p>
          <a:p>
            <a:pPr marL="0" indent="0">
              <a:buNone/>
            </a:pPr>
            <a:r>
              <a:rPr lang="sq-AL" dirty="0" smtClean="0"/>
              <a:t> </a:t>
            </a:r>
            <a:endParaRPr lang="sq-AL" dirty="0"/>
          </a:p>
        </p:txBody>
      </p:sp>
    </p:spTree>
    <p:extLst>
      <p:ext uri="{BB962C8B-B14F-4D97-AF65-F5344CB8AC3E}">
        <p14:creationId xmlns:p14="http://schemas.microsoft.com/office/powerpoint/2010/main" val="329075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5375" y="174566"/>
            <a:ext cx="10364451" cy="1596177"/>
          </a:xfrm>
        </p:spPr>
        <p:txBody>
          <a:bodyPr>
            <a:normAutofit/>
          </a:bodyPr>
          <a:lstStyle/>
          <a:p>
            <a:r>
              <a:rPr lang="en-US" dirty="0" err="1"/>
              <a:t>Ligji</a:t>
            </a:r>
            <a:r>
              <a:rPr lang="en-US" dirty="0"/>
              <a:t> 10489/2011 </a:t>
            </a:r>
            <a:r>
              <a:rPr lang="en-US" dirty="0" err="1"/>
              <a:t>i</a:t>
            </a:r>
            <a:r>
              <a:rPr lang="en-US" dirty="0"/>
              <a:t> </a:t>
            </a:r>
            <a:r>
              <a:rPr lang="en-US" dirty="0" err="1"/>
              <a:t>ndryshuar</a:t>
            </a:r>
            <a:r>
              <a:rPr lang="en-US" dirty="0"/>
              <a:t>, “per mbikeqyrjen e </a:t>
            </a:r>
            <a:r>
              <a:rPr lang="en-US" dirty="0" err="1"/>
              <a:t>tregut</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a:t>ushqimore</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362857" y="1556085"/>
            <a:ext cx="11829143" cy="5301916"/>
          </a:xfrm>
        </p:spPr>
        <p:txBody>
          <a:bodyPr>
            <a:normAutofit fontScale="62500" lnSpcReduction="20000"/>
          </a:bodyPr>
          <a:lstStyle/>
          <a:p>
            <a:pPr marL="0" indent="0">
              <a:buNone/>
            </a:pPr>
            <a:r>
              <a:rPr lang="sq-AL" sz="5100" dirty="0" smtClean="0"/>
              <a:t>Neni 31 - Ndalimi i përdorimit të produkteve/instalimeve në shërbim</a:t>
            </a:r>
            <a:endParaRPr lang="en-US" sz="5100" dirty="0" smtClean="0"/>
          </a:p>
          <a:p>
            <a:pPr marL="0" indent="0">
              <a:buNone/>
            </a:pPr>
            <a:r>
              <a:rPr lang="sq-AL" sz="3200" dirty="0" smtClean="0"/>
              <a:t>1.	Struktura përgjegjëse (ISHTI) mund të vendosë të ndalojë përkohësisht funksionimin e mëtejshëm të produktit/instalimit në shërbim ose në përdorim, në rastet kur:</a:t>
            </a:r>
            <a:endParaRPr lang="en-US" sz="3200" dirty="0" smtClean="0"/>
          </a:p>
          <a:p>
            <a:pPr marL="0" indent="0">
              <a:buNone/>
            </a:pPr>
            <a:r>
              <a:rPr lang="sq-AL" sz="3200" dirty="0" smtClean="0"/>
              <a:t>a) produkti/instalimi në shërbim/përdorim është në funksionim i paregjistruar (ne ISHTI), ose nuk i është nënshtruar inspektimeve periodike të detyrueshme, sipas parashikimeve të bëra në këtë ligj (</a:t>
            </a:r>
            <a:r>
              <a:rPr lang="sq-AL" sz="3200" dirty="0" err="1" smtClean="0"/>
              <a:t>ref</a:t>
            </a:r>
            <a:r>
              <a:rPr lang="sq-AL" sz="3200" dirty="0" smtClean="0"/>
              <a:t>. dispozitave të rregullave teknike në fuqi, </a:t>
            </a:r>
            <a:r>
              <a:rPr lang="sq-AL" sz="3200" dirty="0" err="1" smtClean="0"/>
              <a:t>sic</a:t>
            </a:r>
            <a:r>
              <a:rPr lang="sq-AL" sz="3200" dirty="0" smtClean="0"/>
              <a:t> </a:t>
            </a:r>
            <a:r>
              <a:rPr lang="sq-AL" sz="3200" dirty="0" err="1" smtClean="0"/>
              <a:t>eshte</a:t>
            </a:r>
            <a:r>
              <a:rPr lang="sq-AL" sz="3200" dirty="0" smtClean="0"/>
              <a:t> VKM 1062/2015, në rastet kur </a:t>
            </a:r>
            <a:r>
              <a:rPr lang="sq-AL" sz="3200" dirty="0" err="1" smtClean="0"/>
              <a:t>nje</a:t>
            </a:r>
            <a:r>
              <a:rPr lang="sq-AL" sz="3200" dirty="0" smtClean="0"/>
              <a:t> produkt/pajisje/instalim nuk </a:t>
            </a:r>
            <a:r>
              <a:rPr lang="sq-AL" sz="3200" dirty="0" err="1" smtClean="0"/>
              <a:t>eshte</a:t>
            </a:r>
            <a:r>
              <a:rPr lang="sq-AL" sz="3200" dirty="0" smtClean="0"/>
              <a:t> i pajisur me </a:t>
            </a:r>
            <a:r>
              <a:rPr lang="sq-AL" sz="3200" dirty="0" err="1" smtClean="0"/>
              <a:t>Deklaraten</a:t>
            </a:r>
            <a:r>
              <a:rPr lang="sq-AL" sz="3200" dirty="0" smtClean="0"/>
              <a:t> CE të Konformitetit dhe </a:t>
            </a:r>
            <a:r>
              <a:rPr lang="sq-AL" sz="3200" dirty="0" err="1" smtClean="0"/>
              <a:t>eshte</a:t>
            </a:r>
            <a:r>
              <a:rPr lang="sq-AL" sz="3200" dirty="0" smtClean="0"/>
              <a:t> vene në shfrytëzim para hyrjes në fuqi të këtij VKM, duhet ti nënshtrohen inspektimit të vlerësimit të konformitetit menjëherë, përndryshe ISHTI merr masa </a:t>
            </a:r>
            <a:r>
              <a:rPr lang="sq-AL" sz="3200" dirty="0" err="1" smtClean="0"/>
              <a:t>per</a:t>
            </a:r>
            <a:r>
              <a:rPr lang="sq-AL" sz="3200" dirty="0" smtClean="0"/>
              <a:t> pezullimin e përdorimit deri në kryerjen e këtij inspektimi dhe lëshimit të certifikatës përkatëse të konformitetit);	</a:t>
            </a:r>
            <a:endParaRPr lang="en-US" sz="3200" dirty="0" smtClean="0"/>
          </a:p>
          <a:p>
            <a:pPr marL="0" indent="0">
              <a:buNone/>
            </a:pPr>
            <a:r>
              <a:rPr lang="sq-AL" sz="3200" dirty="0" smtClean="0"/>
              <a:t>5</a:t>
            </a:r>
            <a:r>
              <a:rPr lang="sq-AL" sz="3200" dirty="0"/>
              <a:t>. 	Struktura përgjegjëse (ISHTI) vendos ndalimin e funksionimit të mëtejshëm të produktit/instalimit në shërbim/përdorim, në qoftë se inspektimi ose kontrolli për sigurinë provon se vazhdueshmëria e përdorimit nuk është e sigurt.</a:t>
            </a:r>
            <a:endParaRPr lang="en-US" sz="3200" dirty="0"/>
          </a:p>
          <a:p>
            <a:pPr marL="0" indent="0">
              <a:buNone/>
            </a:pPr>
            <a:endParaRPr lang="sq-AL" sz="3200" dirty="0" smtClean="0"/>
          </a:p>
        </p:txBody>
      </p:sp>
    </p:spTree>
    <p:extLst>
      <p:ext uri="{BB962C8B-B14F-4D97-AF65-F5344CB8AC3E}">
        <p14:creationId xmlns:p14="http://schemas.microsoft.com/office/powerpoint/2010/main" val="190818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502" y="0"/>
            <a:ext cx="9989509" cy="802106"/>
          </a:xfrm>
        </p:spPr>
        <p:txBody>
          <a:bodyPr>
            <a:normAutofit/>
          </a:bodyPr>
          <a:lstStyle/>
          <a:p>
            <a:r>
              <a:rPr lang="en-US" dirty="0" err="1" smtClean="0"/>
              <a:t>Permbledhje</a:t>
            </a:r>
            <a:endParaRPr lang="en-US" dirty="0"/>
          </a:p>
        </p:txBody>
      </p:sp>
      <p:sp>
        <p:nvSpPr>
          <p:cNvPr id="3" name="Content Placeholder 2"/>
          <p:cNvSpPr>
            <a:spLocks noGrp="1"/>
          </p:cNvSpPr>
          <p:nvPr>
            <p:ph sz="quarter" idx="13"/>
          </p:nvPr>
        </p:nvSpPr>
        <p:spPr>
          <a:xfrm>
            <a:off x="362857" y="1042737"/>
            <a:ext cx="11829143" cy="5815264"/>
          </a:xfrm>
        </p:spPr>
        <p:txBody>
          <a:bodyPr>
            <a:normAutofit fontScale="40000" lnSpcReduction="20000"/>
          </a:bodyPr>
          <a:lstStyle/>
          <a:p>
            <a:pPr algn="just"/>
            <a:r>
              <a:rPr lang="sq-AL" sz="4000" dirty="0" smtClean="0"/>
              <a:t>në </a:t>
            </a:r>
            <a:r>
              <a:rPr lang="sq-AL" sz="4000" dirty="0"/>
              <a:t>rastin kur </a:t>
            </a:r>
            <a:r>
              <a:rPr lang="sq-AL" sz="4000" dirty="0" err="1"/>
              <a:t>nje</a:t>
            </a:r>
            <a:r>
              <a:rPr lang="sq-AL" sz="4000" dirty="0"/>
              <a:t> produkt/pajisje/instalim prodhohet dhe vendoset në shërbim, ai regjistrohet pranë inspektoratit shtetëror përgjegjës (ISHTI) që mbikëqyr </a:t>
            </a:r>
            <a:r>
              <a:rPr lang="sq-AL" sz="4000" dirty="0" err="1"/>
              <a:t>kete</a:t>
            </a:r>
            <a:r>
              <a:rPr lang="sq-AL" sz="4000" dirty="0"/>
              <a:t> produkt/pajisje/instalim (sipas përcaktimit të aktit nënligjor përkatës / rregullit teknik), dhe inspektohet në mënyrë periodike nga organet e vlerësimit të konformitetit, të cilat në përfundim të testimit lëshojnë akt ekspertimin e produktit/pajisjes/instalimit, dhe e pajisin me “</a:t>
            </a:r>
            <a:r>
              <a:rPr lang="sq-AL" sz="4000" dirty="0" err="1"/>
              <a:t>Certifikaten</a:t>
            </a:r>
            <a:r>
              <a:rPr lang="sq-AL" sz="4000" dirty="0"/>
              <a:t> e </a:t>
            </a:r>
            <a:r>
              <a:rPr lang="en-US" sz="4000" dirty="0" err="1" smtClean="0"/>
              <a:t>inspektimit</a:t>
            </a:r>
            <a:r>
              <a:rPr lang="sq-AL" sz="4000" dirty="0" smtClean="0"/>
              <a:t>”, </a:t>
            </a:r>
            <a:r>
              <a:rPr lang="sq-AL" sz="4000" dirty="0" err="1"/>
              <a:t>cka</a:t>
            </a:r>
            <a:r>
              <a:rPr lang="sq-AL" sz="4000" dirty="0"/>
              <a:t> demonstron përputhshmërinë me kushtet e sigurisë të përcaktuara për </a:t>
            </a:r>
            <a:r>
              <a:rPr lang="sq-AL" sz="4000" dirty="0" err="1"/>
              <a:t>kete</a:t>
            </a:r>
            <a:r>
              <a:rPr lang="sq-AL" sz="4000" dirty="0"/>
              <a:t> produkt/pajisje/instalim. Kushtet e sigurisë për produktin/pajisjen/instalimin miratohen me </a:t>
            </a:r>
            <a:r>
              <a:rPr lang="sq-AL" sz="4000" dirty="0" err="1"/>
              <a:t>nje</a:t>
            </a:r>
            <a:r>
              <a:rPr lang="sq-AL" sz="4000" dirty="0"/>
              <a:t> akt ligjor të posaçëm, </a:t>
            </a:r>
            <a:r>
              <a:rPr lang="sq-AL" sz="4000" dirty="0" err="1"/>
              <a:t>sic</a:t>
            </a:r>
            <a:r>
              <a:rPr lang="sq-AL" sz="4000" dirty="0"/>
              <a:t> </a:t>
            </a:r>
            <a:r>
              <a:rPr lang="sq-AL" sz="4000" dirty="0" err="1"/>
              <a:t>eshte</a:t>
            </a:r>
            <a:r>
              <a:rPr lang="sq-AL" sz="4000" dirty="0"/>
              <a:t> </a:t>
            </a:r>
            <a:r>
              <a:rPr lang="sq-AL" sz="4000" dirty="0" err="1"/>
              <a:t>nje</a:t>
            </a:r>
            <a:r>
              <a:rPr lang="sq-AL" sz="4000" dirty="0"/>
              <a:t> </a:t>
            </a:r>
            <a:r>
              <a:rPr lang="sq-AL" sz="4000" dirty="0" err="1"/>
              <a:t>Urdher</a:t>
            </a:r>
            <a:r>
              <a:rPr lang="sq-AL" sz="4000" dirty="0"/>
              <a:t> Ministri i nxjerre në zbatim të legjislacionit qe e përcakton </a:t>
            </a:r>
            <a:r>
              <a:rPr lang="sq-AL" sz="4000" dirty="0" err="1"/>
              <a:t>kete</a:t>
            </a:r>
            <a:r>
              <a:rPr lang="sq-AL" sz="4000" dirty="0"/>
              <a:t>, apo Vendim të posaçëm të </a:t>
            </a:r>
            <a:r>
              <a:rPr lang="sq-AL" sz="4000" dirty="0" err="1"/>
              <a:t>Keshillit</a:t>
            </a:r>
            <a:r>
              <a:rPr lang="sq-AL" sz="4000" dirty="0"/>
              <a:t> të Ministrave.</a:t>
            </a:r>
            <a:endParaRPr lang="en-US" sz="4000" dirty="0"/>
          </a:p>
          <a:p>
            <a:pPr algn="just"/>
            <a:r>
              <a:rPr lang="sq-AL" sz="4000" dirty="0" smtClean="0"/>
              <a:t>përpara </a:t>
            </a:r>
            <a:r>
              <a:rPr lang="sq-AL" sz="4000" dirty="0"/>
              <a:t>së produkti/pajisja të behet e disponueshme në treg, ajo pajiset me </a:t>
            </a:r>
            <a:r>
              <a:rPr lang="sq-AL" sz="4000" dirty="0" err="1"/>
              <a:t>nje</a:t>
            </a:r>
            <a:r>
              <a:rPr lang="sq-AL" sz="4000" dirty="0"/>
              <a:t> “Deklarate CE </a:t>
            </a:r>
            <a:r>
              <a:rPr lang="sq-AL" sz="4000" dirty="0" err="1"/>
              <a:t>Konformiteti</a:t>
            </a:r>
            <a:r>
              <a:rPr lang="sq-AL" sz="4000" dirty="0" smtClean="0"/>
              <a:t>”</a:t>
            </a:r>
            <a:r>
              <a:rPr lang="en-US" sz="4000" dirty="0" smtClean="0"/>
              <a:t> </a:t>
            </a:r>
            <a:r>
              <a:rPr lang="en-US" sz="4000" dirty="0" err="1" smtClean="0"/>
              <a:t>prej</a:t>
            </a:r>
            <a:r>
              <a:rPr lang="en-US" sz="4000" dirty="0" smtClean="0"/>
              <a:t> </a:t>
            </a:r>
            <a:r>
              <a:rPr lang="en-US" sz="4000" dirty="0" err="1" smtClean="0"/>
              <a:t>prodhuesit</a:t>
            </a:r>
            <a:r>
              <a:rPr lang="sq-AL" sz="4000" dirty="0" smtClean="0"/>
              <a:t>, </a:t>
            </a:r>
            <a:r>
              <a:rPr lang="sq-AL" sz="4000" dirty="0"/>
              <a:t>në të cilin përcaktohen kushtet teknike dhe standardet mbi të cilat është projektuar e prodhuar, dhe kjo Certifikate </a:t>
            </a:r>
            <a:r>
              <a:rPr lang="sq-AL" sz="4000" dirty="0" err="1"/>
              <a:t>Konformiteti</a:t>
            </a:r>
            <a:r>
              <a:rPr lang="sq-AL" sz="4000" dirty="0"/>
              <a:t> shërben si baze për kryerjen e vlerësimit të konformitetit gjate fazës së përdorimit/shfrytëzimit, prej organeve të miratuara të vlerësimit të konformitetit.</a:t>
            </a:r>
            <a:endParaRPr lang="en-US" sz="4000" dirty="0"/>
          </a:p>
          <a:p>
            <a:pPr algn="just"/>
            <a:r>
              <a:rPr lang="sq-AL" sz="4000" dirty="0"/>
              <a:t>Në rastet kur personi përgjegjës, </a:t>
            </a:r>
            <a:r>
              <a:rPr lang="sq-AL" sz="4000" dirty="0" smtClean="0"/>
              <a:t>që </a:t>
            </a:r>
            <a:r>
              <a:rPr lang="sq-AL" sz="4000" dirty="0"/>
              <a:t>e ka në zotërim/përdorim, </a:t>
            </a:r>
            <a:r>
              <a:rPr lang="sq-AL" sz="4000" u="sng" dirty="0"/>
              <a:t>nuk e ka regjistruar</a:t>
            </a:r>
            <a:r>
              <a:rPr lang="sq-AL" sz="4000" dirty="0"/>
              <a:t> pranë inspektoratit shtetëror përkatës (ISHTI), dhe nuk ka kryer inspektimet e detyrueshme periodike të vlerësimit të konformitetit, atëherë në </a:t>
            </a:r>
            <a:r>
              <a:rPr lang="sq-AL" sz="4000" dirty="0" err="1"/>
              <a:t>perputhje</a:t>
            </a:r>
            <a:r>
              <a:rPr lang="sq-AL" sz="4000" dirty="0"/>
              <a:t> me përcaktimet e këtij ligji, ky inspektorat vendos </a:t>
            </a:r>
            <a:r>
              <a:rPr lang="sq-AL" sz="4000" dirty="0" smtClean="0"/>
              <a:t>për </a:t>
            </a:r>
            <a:r>
              <a:rPr lang="sq-AL" sz="4000" dirty="0"/>
              <a:t>pezullimin e përdorimit deri në plotësimin e këtyre kushteve. Në rast se pas </a:t>
            </a:r>
            <a:r>
              <a:rPr lang="sq-AL" sz="4000" dirty="0" smtClean="0"/>
              <a:t>inspektimit, </a:t>
            </a:r>
            <a:r>
              <a:rPr lang="sq-AL" sz="4000" dirty="0"/>
              <a:t>rezulton se produkti/pajisja/instalimi nuk </a:t>
            </a:r>
            <a:r>
              <a:rPr lang="sq-AL" sz="4000" dirty="0" smtClean="0"/>
              <a:t>është </a:t>
            </a:r>
            <a:r>
              <a:rPr lang="sq-AL" sz="4000" dirty="0"/>
              <a:t>në </a:t>
            </a:r>
            <a:r>
              <a:rPr lang="sq-AL" sz="4000" dirty="0" smtClean="0"/>
              <a:t>përputhje </a:t>
            </a:r>
            <a:r>
              <a:rPr lang="sq-AL" sz="4000" dirty="0"/>
              <a:t>me kushtet e sigurisë, atëherë Inspektorati vendos për heqjen </a:t>
            </a:r>
            <a:r>
              <a:rPr lang="sq-AL" sz="4000" dirty="0" smtClean="0"/>
              <a:t>përfundimtare </a:t>
            </a:r>
            <a:r>
              <a:rPr lang="sq-AL" sz="4000" dirty="0"/>
              <a:t>nga përdorimi.</a:t>
            </a:r>
            <a:endParaRPr lang="en-US" sz="4000" dirty="0"/>
          </a:p>
          <a:p>
            <a:pPr algn="just"/>
            <a:r>
              <a:rPr lang="sq-AL" sz="4000" dirty="0"/>
              <a:t>Në rastet kur inspektorati </a:t>
            </a:r>
            <a:r>
              <a:rPr lang="sq-AL" sz="4000" dirty="0" smtClean="0"/>
              <a:t>vëren </a:t>
            </a:r>
            <a:r>
              <a:rPr lang="sq-AL" sz="4000" dirty="0"/>
              <a:t>se </a:t>
            </a:r>
            <a:r>
              <a:rPr lang="sq-AL" sz="4000" dirty="0" smtClean="0"/>
              <a:t>me</a:t>
            </a:r>
            <a:r>
              <a:rPr lang="en-US" sz="4000" dirty="0" smtClean="0"/>
              <a:t> </a:t>
            </a:r>
            <a:r>
              <a:rPr lang="sq-AL" sz="4000" dirty="0" smtClean="0"/>
              <a:t>gjithë </a:t>
            </a:r>
            <a:r>
              <a:rPr lang="sq-AL" sz="4000" dirty="0"/>
              <a:t>rekomandimet e dhëna për zbatimin e këtyre detyrimeve ligjore, personi përgjegjës nuk i zbaton ato, atëherë ndërmerr edhe masa administrative duke e gjobitur sipas përcaktimeve të nenit 35 të këtij ligji, deri në marrjen e masës përfundimtare të heqjes së të drejtës së përdorimit të produktit/pajisjes/instalimit.</a:t>
            </a:r>
            <a:endParaRPr lang="en-US" sz="4000" dirty="0"/>
          </a:p>
          <a:p>
            <a:pPr marL="0" indent="0" algn="just">
              <a:buNone/>
            </a:pPr>
            <a:endParaRPr lang="sq-AL" sz="3200" dirty="0" smtClean="0"/>
          </a:p>
        </p:txBody>
      </p:sp>
    </p:spTree>
    <p:extLst>
      <p:ext uri="{BB962C8B-B14F-4D97-AF65-F5344CB8AC3E}">
        <p14:creationId xmlns:p14="http://schemas.microsoft.com/office/powerpoint/2010/main" val="46483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9333" y="657727"/>
            <a:ext cx="9989509" cy="802106"/>
          </a:xfrm>
        </p:spPr>
        <p:txBody>
          <a:bodyPr>
            <a:noAutofit/>
          </a:bodyPr>
          <a:lstStyle/>
          <a:p>
            <a:r>
              <a:rPr lang="en-US" sz="7200" dirty="0" err="1" smtClean="0"/>
              <a:t>shembull</a:t>
            </a:r>
            <a:endParaRPr lang="en-US" sz="7200" dirty="0"/>
          </a:p>
        </p:txBody>
      </p:sp>
      <p:sp>
        <p:nvSpPr>
          <p:cNvPr id="3" name="Content Placeholder 2"/>
          <p:cNvSpPr>
            <a:spLocks noGrp="1"/>
          </p:cNvSpPr>
          <p:nvPr>
            <p:ph sz="quarter" idx="13"/>
          </p:nvPr>
        </p:nvSpPr>
        <p:spPr>
          <a:xfrm>
            <a:off x="362857" y="2582779"/>
            <a:ext cx="11829143" cy="4275222"/>
          </a:xfrm>
        </p:spPr>
        <p:txBody>
          <a:bodyPr>
            <a:normAutofit/>
          </a:bodyPr>
          <a:lstStyle/>
          <a:p>
            <a:pPr algn="ctr"/>
            <a:r>
              <a:rPr lang="sq-AL" sz="3600" b="1" dirty="0"/>
              <a:t>Për fushën e Makinerive, përcaktimet e kushteve të sigurisë që duhet tu nënshtrohen, jepen në VKM Nr. 1060/2015 “PËR MIRATIMIN E RREGULLIT TEKNIK “PËR MAKINERITË”  DHE PЁRCAKTIMIN E LISTЁS SË STANDARDEVE TË HARMONIZUARA”.</a:t>
            </a:r>
            <a:endParaRPr lang="en-US" sz="3600" b="1" dirty="0"/>
          </a:p>
        </p:txBody>
      </p:sp>
    </p:spTree>
    <p:extLst>
      <p:ext uri="{BB962C8B-B14F-4D97-AF65-F5344CB8AC3E}">
        <p14:creationId xmlns:p14="http://schemas.microsoft.com/office/powerpoint/2010/main" val="3512223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36" y="-1"/>
            <a:ext cx="12320336" cy="1572126"/>
          </a:xfrm>
        </p:spPr>
        <p:txBody>
          <a:bodyPr>
            <a:normAutofit fontScale="90000"/>
          </a:bodyPr>
          <a:lstStyle/>
          <a:p>
            <a:r>
              <a:rPr lang="sq-AL" dirty="0"/>
              <a:t>VKM Nr. 1060/2015 “PËR MIRATIMIN E RREGULLIT TEKNIK “PËR MAKINERITË”  DHE PЁRCAKTIMIN E LISTЁS SË STANDARDEVE TË HARMONIZUARA”</a:t>
            </a:r>
            <a:endParaRPr lang="en-US" dirty="0"/>
          </a:p>
        </p:txBody>
      </p:sp>
      <p:sp>
        <p:nvSpPr>
          <p:cNvPr id="3" name="Content Placeholder 2"/>
          <p:cNvSpPr>
            <a:spLocks noGrp="1"/>
          </p:cNvSpPr>
          <p:nvPr>
            <p:ph sz="quarter" idx="13"/>
          </p:nvPr>
        </p:nvSpPr>
        <p:spPr>
          <a:xfrm>
            <a:off x="362857" y="1572125"/>
            <a:ext cx="11829143" cy="5285875"/>
          </a:xfrm>
        </p:spPr>
        <p:txBody>
          <a:bodyPr>
            <a:normAutofit fontScale="62500" lnSpcReduction="20000"/>
          </a:bodyPr>
          <a:lstStyle/>
          <a:p>
            <a:pPr algn="just"/>
            <a:r>
              <a:rPr lang="sq-AL" sz="3200" dirty="0"/>
              <a:t>Pika 1 përcakton që fusha e zbatimit të këtij rregulli teknik janë makineritë, pajisje të shkëmbyeshme, komponentë sigurie, aksesorë ngritës, zinxhirë, </a:t>
            </a:r>
            <a:r>
              <a:rPr lang="sq-AL" sz="3200" dirty="0" err="1"/>
              <a:t>kavo</a:t>
            </a:r>
            <a:r>
              <a:rPr lang="sq-AL" sz="3200" dirty="0"/>
              <a:t>, rripa, pajisje të </a:t>
            </a:r>
            <a:r>
              <a:rPr lang="sq-AL" sz="3200" dirty="0" err="1"/>
              <a:t>zmontueshme</a:t>
            </a:r>
            <a:r>
              <a:rPr lang="sq-AL" sz="3200" dirty="0"/>
              <a:t>, transmetimi mekanik, makineri pjesërisht të kompletuara.</a:t>
            </a:r>
            <a:endParaRPr lang="en-US" sz="3200" dirty="0"/>
          </a:p>
          <a:p>
            <a:pPr algn="just"/>
            <a:r>
              <a:rPr lang="sq-AL" sz="3200" dirty="0"/>
              <a:t>Pika 4 parashikon rastet kur struktura e mbikëqyrjes së tregut kufizon vendosjen në treg/përdorim të makinerive si dhe përcaktohet se makineritë e parashikuara për përdorim në industri do të jetë nën përgjegjësinë e strukturës së mbikëqyrjes së tregut në Ministrinë përgjegjëse për industrinë</a:t>
            </a:r>
            <a:r>
              <a:rPr lang="sq-AL" sz="3200" dirty="0" smtClean="0"/>
              <a:t>.</a:t>
            </a:r>
            <a:endParaRPr lang="en-US" sz="3200" dirty="0" smtClean="0"/>
          </a:p>
          <a:p>
            <a:r>
              <a:rPr lang="sq-AL" sz="3200" dirty="0"/>
              <a:t>Pika 5 përcakton detyrimet dhe kushtet për regjistrimin e makinerive, dhe të vendosjes në treg dhe/ose shërbim.</a:t>
            </a:r>
            <a:endParaRPr lang="en-US" sz="3200" dirty="0"/>
          </a:p>
          <a:p>
            <a:r>
              <a:rPr lang="sq-AL" sz="3200" dirty="0"/>
              <a:t>Pika 6 parashikon kërkesat qe duhen plotësuar për sigurimin e jetës dhe shëndetit të personave për përdorimin e makinerive, si gjate instalimit të tyre po ashtu edhe gjate fazës së shfrytëzimit/përdorimit të tyre.</a:t>
            </a:r>
            <a:endParaRPr lang="en-US" sz="3200" dirty="0"/>
          </a:p>
          <a:p>
            <a:pPr algn="just"/>
            <a:r>
              <a:rPr lang="en-US" sz="3200" dirty="0" err="1"/>
              <a:t>Pika</a:t>
            </a:r>
            <a:r>
              <a:rPr lang="en-US" sz="3200" dirty="0"/>
              <a:t> 8 </a:t>
            </a:r>
            <a:r>
              <a:rPr lang="en-US" sz="3200" dirty="0" err="1"/>
              <a:t>parashikon</a:t>
            </a:r>
            <a:r>
              <a:rPr lang="en-US" sz="3200" dirty="0"/>
              <a:t> </a:t>
            </a:r>
            <a:r>
              <a:rPr lang="en-US" sz="3200" dirty="0" err="1"/>
              <a:t>klauzolat</a:t>
            </a:r>
            <a:r>
              <a:rPr lang="en-US" sz="3200" dirty="0"/>
              <a:t> e </a:t>
            </a:r>
            <a:r>
              <a:rPr lang="en-US" sz="3200" dirty="0" err="1"/>
              <a:t>sigurisë</a:t>
            </a:r>
            <a:r>
              <a:rPr lang="en-US" sz="3200" dirty="0"/>
              <a:t>, </a:t>
            </a:r>
            <a:r>
              <a:rPr lang="en-US" sz="3200" dirty="0" err="1"/>
              <a:t>dhe</a:t>
            </a:r>
            <a:r>
              <a:rPr lang="en-US" sz="3200" dirty="0"/>
              <a:t> </a:t>
            </a:r>
            <a:r>
              <a:rPr lang="en-US" sz="3200" dirty="0" err="1"/>
              <a:t>procedurat</a:t>
            </a:r>
            <a:r>
              <a:rPr lang="en-US" sz="3200" dirty="0"/>
              <a:t> </a:t>
            </a:r>
            <a:r>
              <a:rPr lang="en-US" sz="3200" dirty="0" err="1"/>
              <a:t>qe</a:t>
            </a:r>
            <a:r>
              <a:rPr lang="en-US" sz="3200" dirty="0"/>
              <a:t> </a:t>
            </a:r>
            <a:r>
              <a:rPr lang="en-US" sz="3200" dirty="0" err="1"/>
              <a:t>ndiqet</a:t>
            </a:r>
            <a:r>
              <a:rPr lang="en-US" sz="3200" dirty="0"/>
              <a:t> </a:t>
            </a:r>
            <a:r>
              <a:rPr lang="en-US" sz="3200" dirty="0" err="1"/>
              <a:t>nga</a:t>
            </a:r>
            <a:r>
              <a:rPr lang="en-US" sz="3200" dirty="0"/>
              <a:t> </a:t>
            </a:r>
            <a:r>
              <a:rPr lang="en-US" sz="3200" dirty="0" err="1"/>
              <a:t>struktura</a:t>
            </a:r>
            <a:r>
              <a:rPr lang="en-US" sz="3200" dirty="0"/>
              <a:t> </a:t>
            </a:r>
            <a:r>
              <a:rPr lang="en-US" sz="3200" dirty="0" err="1"/>
              <a:t>përgjegjëse</a:t>
            </a:r>
            <a:r>
              <a:rPr lang="en-US" sz="3200" dirty="0"/>
              <a:t> </a:t>
            </a:r>
            <a:r>
              <a:rPr lang="en-US" sz="3200" dirty="0" err="1"/>
              <a:t>për</a:t>
            </a:r>
            <a:r>
              <a:rPr lang="en-US" sz="3200" dirty="0"/>
              <a:t> </a:t>
            </a:r>
            <a:r>
              <a:rPr lang="en-US" sz="3200" dirty="0" err="1"/>
              <a:t>mbikëqyrjen</a:t>
            </a:r>
            <a:r>
              <a:rPr lang="en-US" sz="3200" dirty="0"/>
              <a:t> e </a:t>
            </a:r>
            <a:r>
              <a:rPr lang="en-US" sz="3200" dirty="0" err="1"/>
              <a:t>tregut</a:t>
            </a:r>
            <a:r>
              <a:rPr lang="en-US" sz="3200" dirty="0"/>
              <a:t> </a:t>
            </a:r>
            <a:r>
              <a:rPr lang="en-US" sz="3200" dirty="0" err="1"/>
              <a:t>kur</a:t>
            </a:r>
            <a:r>
              <a:rPr lang="en-US" sz="3200" dirty="0"/>
              <a:t> </a:t>
            </a:r>
            <a:r>
              <a:rPr lang="en-US" sz="3200" dirty="0" err="1"/>
              <a:t>vërehet</a:t>
            </a:r>
            <a:r>
              <a:rPr lang="en-US" sz="3200" dirty="0"/>
              <a:t> se </a:t>
            </a:r>
            <a:r>
              <a:rPr lang="en-US" sz="3200" dirty="0" err="1"/>
              <a:t>makineria</a:t>
            </a:r>
            <a:r>
              <a:rPr lang="en-US" sz="3200" dirty="0"/>
              <a:t> </a:t>
            </a:r>
            <a:r>
              <a:rPr lang="en-US" sz="3200" dirty="0" err="1"/>
              <a:t>përbën</a:t>
            </a:r>
            <a:r>
              <a:rPr lang="en-US" sz="3200" dirty="0"/>
              <a:t> </a:t>
            </a:r>
            <a:r>
              <a:rPr lang="en-US" sz="3200" dirty="0" err="1"/>
              <a:t>rrezik</a:t>
            </a:r>
            <a:r>
              <a:rPr lang="en-US" sz="3200" dirty="0"/>
              <a:t> </a:t>
            </a:r>
            <a:r>
              <a:rPr lang="en-US" sz="3200" dirty="0" err="1"/>
              <a:t>për</a:t>
            </a:r>
            <a:r>
              <a:rPr lang="en-US" sz="3200" dirty="0"/>
              <a:t> </a:t>
            </a:r>
            <a:r>
              <a:rPr lang="en-US" sz="3200" dirty="0" err="1"/>
              <a:t>jetën</a:t>
            </a:r>
            <a:r>
              <a:rPr lang="en-US" sz="3200" dirty="0"/>
              <a:t> </a:t>
            </a:r>
            <a:r>
              <a:rPr lang="en-US" sz="3200" dirty="0" err="1"/>
              <a:t>apo</a:t>
            </a:r>
            <a:r>
              <a:rPr lang="en-US" sz="3200" dirty="0"/>
              <a:t> </a:t>
            </a:r>
            <a:r>
              <a:rPr lang="en-US" sz="3200" dirty="0" err="1"/>
              <a:t>shëndetin</a:t>
            </a:r>
            <a:r>
              <a:rPr lang="en-US" sz="3200" dirty="0"/>
              <a:t>.</a:t>
            </a:r>
          </a:p>
          <a:p>
            <a:pPr algn="just"/>
            <a:endParaRPr lang="sq-AL" sz="3200" dirty="0" smtClean="0"/>
          </a:p>
        </p:txBody>
      </p:sp>
    </p:spTree>
    <p:extLst>
      <p:ext uri="{BB962C8B-B14F-4D97-AF65-F5344CB8AC3E}">
        <p14:creationId xmlns:p14="http://schemas.microsoft.com/office/powerpoint/2010/main" val="1944546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36" y="-1"/>
            <a:ext cx="12320336" cy="1572126"/>
          </a:xfrm>
        </p:spPr>
        <p:txBody>
          <a:bodyPr>
            <a:normAutofit fontScale="90000"/>
          </a:bodyPr>
          <a:lstStyle/>
          <a:p>
            <a:r>
              <a:rPr lang="sq-AL" dirty="0"/>
              <a:t>VKM Nr. 1060/2015 “PËR MIRATIMIN E RREGULLIT TEKNIK “PËR MAKINERITË”  DHE PЁRCAKTIMIN E LISTЁS SË STANDARDEVE TË HARMONIZUARA”</a:t>
            </a:r>
            <a:endParaRPr lang="en-US" dirty="0"/>
          </a:p>
        </p:txBody>
      </p:sp>
      <p:sp>
        <p:nvSpPr>
          <p:cNvPr id="3" name="Content Placeholder 2"/>
          <p:cNvSpPr>
            <a:spLocks noGrp="1"/>
          </p:cNvSpPr>
          <p:nvPr>
            <p:ph sz="quarter" idx="13"/>
          </p:nvPr>
        </p:nvSpPr>
        <p:spPr>
          <a:xfrm>
            <a:off x="362857" y="1860884"/>
            <a:ext cx="11829143" cy="4997116"/>
          </a:xfrm>
        </p:spPr>
        <p:txBody>
          <a:bodyPr>
            <a:normAutofit fontScale="70000" lnSpcReduction="20000"/>
          </a:bodyPr>
          <a:lstStyle/>
          <a:p>
            <a:pPr algn="just"/>
            <a:r>
              <a:rPr lang="sq-AL" sz="3200" dirty="0"/>
              <a:t>Pika 11 përshkruan organet e miratuara, dhe rolin e ministrisë përgjegjëse në mbikëqyrjen e tregut për makineritë</a:t>
            </a:r>
            <a:r>
              <a:rPr lang="sq-AL" sz="3200" dirty="0" smtClean="0"/>
              <a:t>.</a:t>
            </a:r>
            <a:endParaRPr lang="en-US" sz="3200" dirty="0" smtClean="0"/>
          </a:p>
          <a:p>
            <a:pPr algn="just"/>
            <a:r>
              <a:rPr lang="sq-AL" sz="3200" dirty="0"/>
              <a:t>Pika 14 përshkruan kërkesat thelbësore mbi shëndetin dhe sigurinë qe lidhen me projektimin dhe ndërtimin e makinerive, për të garantuar një funksionim të sigurt dhe shmangien e rrezikut për punëmarrësit. Në këtë pike përcaktohen parimet mbi integritetin e sigurisë, materialet dhe produktet qe përdoren për ndërtimin e makinerisë, ndriçimi me të cilin duhet pajisur makineria, lehtësia e manovrimit qe duhet të garantoje, </a:t>
            </a:r>
            <a:r>
              <a:rPr lang="sq-AL" sz="3200" dirty="0" err="1"/>
              <a:t>ergonomia</a:t>
            </a:r>
            <a:r>
              <a:rPr lang="sq-AL" sz="3200" dirty="0"/>
              <a:t> dhe vendi i qëndrimit dhe operimit të makinerisë, sistemet e kontrollit dhe mbrojtjes, mirëmbajtja e makinerisë, informimi dhe shenjat paralajmëruese, instruksionet e përdorimit, etj.</a:t>
            </a:r>
            <a:endParaRPr lang="en-US" sz="3200" dirty="0"/>
          </a:p>
          <a:p>
            <a:pPr algn="just"/>
            <a:r>
              <a:rPr lang="sq-AL" sz="3200" dirty="0"/>
              <a:t>Pika 20 përshkruan dokumentacionin teknik qe duhet të ketë makineria, për të demonstruar se është në përputhje me kërkesat e rregullit teknik.</a:t>
            </a:r>
            <a:endParaRPr lang="sq-AL" sz="3200" dirty="0" smtClean="0"/>
          </a:p>
        </p:txBody>
      </p:sp>
    </p:spTree>
    <p:extLst>
      <p:ext uri="{BB962C8B-B14F-4D97-AF65-F5344CB8AC3E}">
        <p14:creationId xmlns:p14="http://schemas.microsoft.com/office/powerpoint/2010/main" val="5122428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36" y="-1"/>
            <a:ext cx="12320336" cy="1572126"/>
          </a:xfrm>
        </p:spPr>
        <p:txBody>
          <a:bodyPr>
            <a:normAutofit fontScale="90000"/>
          </a:bodyPr>
          <a:lstStyle/>
          <a:p>
            <a:r>
              <a:rPr lang="sq-AL" dirty="0"/>
              <a:t>VKM Nr. 1060/2015 “PËR MIRATIMIN E RREGULLIT TEKNIK “PËR MAKINERITË”  DHE PЁRCAKTIMIN E LISTЁS SË STANDARDEVE TË HARMONIZUARA”</a:t>
            </a:r>
            <a:endParaRPr lang="en-US" dirty="0"/>
          </a:p>
        </p:txBody>
      </p:sp>
      <p:sp>
        <p:nvSpPr>
          <p:cNvPr id="3" name="Content Placeholder 2"/>
          <p:cNvSpPr>
            <a:spLocks noGrp="1"/>
          </p:cNvSpPr>
          <p:nvPr>
            <p:ph sz="quarter" idx="13"/>
          </p:nvPr>
        </p:nvSpPr>
        <p:spPr>
          <a:xfrm>
            <a:off x="362857" y="1860884"/>
            <a:ext cx="11829143" cy="4997116"/>
          </a:xfrm>
        </p:spPr>
        <p:txBody>
          <a:bodyPr>
            <a:normAutofit fontScale="85000" lnSpcReduction="20000"/>
          </a:bodyPr>
          <a:lstStyle/>
          <a:p>
            <a:pPr algn="just"/>
            <a:r>
              <a:rPr lang="sq-AL" sz="3200" dirty="0"/>
              <a:t>Pika 21 përshkruan procedurat e vlerësimit të konformitetit me kontrollet e brendshme të makinerisë</a:t>
            </a:r>
            <a:r>
              <a:rPr lang="sq-AL" sz="3200" dirty="0" smtClean="0"/>
              <a:t>.</a:t>
            </a:r>
            <a:endParaRPr lang="en-US" sz="3200" dirty="0" smtClean="0"/>
          </a:p>
          <a:p>
            <a:pPr algn="just"/>
            <a:r>
              <a:rPr lang="sq-AL" sz="3200" dirty="0"/>
              <a:t>Pika 23 përshkruan procedurën për vlerësimin e konformitetit për sigurimin e plote të sigurisë.</a:t>
            </a:r>
            <a:endParaRPr lang="en-US" sz="3200" dirty="0"/>
          </a:p>
          <a:p>
            <a:pPr algn="just"/>
            <a:r>
              <a:rPr lang="sq-AL" sz="3200" u="sng" dirty="0"/>
              <a:t>Pika 24</a:t>
            </a:r>
            <a:r>
              <a:rPr lang="sq-AL" sz="3200" dirty="0"/>
              <a:t> përshkruan procedurën për vlerësimin e konformitetit të makinerive në përdorim,  përgjegjësinë qe kane personat përgjegjës për tua nënshtruar periodikisht </a:t>
            </a:r>
            <a:r>
              <a:rPr lang="sq-AL" sz="3200" dirty="0" smtClean="0"/>
              <a:t>makineritë, </a:t>
            </a:r>
            <a:r>
              <a:rPr lang="sq-AL" sz="3200" dirty="0"/>
              <a:t>vlerësimit te konformitetit ne përputhje me instruksionet e dhënë prej prodhuesit dhe standardeve te harmonizuara qe janë pjese e rregullit teknik, për te garantuar sigurinë e funksionimit te tyre, duke mbrojtur kështu shëndetin dhe jetën.</a:t>
            </a:r>
            <a:endParaRPr lang="sq-AL" sz="3200" dirty="0" smtClean="0"/>
          </a:p>
        </p:txBody>
      </p:sp>
    </p:spTree>
    <p:extLst>
      <p:ext uri="{BB962C8B-B14F-4D97-AF65-F5344CB8AC3E}">
        <p14:creationId xmlns:p14="http://schemas.microsoft.com/office/powerpoint/2010/main" val="3673387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336" y="-1"/>
            <a:ext cx="12320336" cy="1572126"/>
          </a:xfrm>
        </p:spPr>
        <p:txBody>
          <a:bodyPr>
            <a:normAutofit fontScale="90000"/>
          </a:bodyPr>
          <a:lstStyle/>
          <a:p>
            <a:r>
              <a:rPr lang="sq-AL" dirty="0" err="1" smtClean="0"/>
              <a:t>vkm</a:t>
            </a:r>
            <a:r>
              <a:rPr lang="sq-AL" dirty="0" smtClean="0"/>
              <a:t> nr. 1060/2015 “për miratimin e rregullit teknik “për makineritë”  dhe përcaktimin e listës së standardeve të harmonizuara”</a:t>
            </a:r>
            <a:endParaRPr lang="en-US" dirty="0"/>
          </a:p>
        </p:txBody>
      </p:sp>
      <p:sp>
        <p:nvSpPr>
          <p:cNvPr id="3" name="Content Placeholder 2"/>
          <p:cNvSpPr>
            <a:spLocks noGrp="1"/>
          </p:cNvSpPr>
          <p:nvPr>
            <p:ph sz="quarter" idx="13"/>
          </p:nvPr>
        </p:nvSpPr>
        <p:spPr>
          <a:xfrm>
            <a:off x="362857" y="1732547"/>
            <a:ext cx="11829143" cy="5125453"/>
          </a:xfrm>
        </p:spPr>
        <p:txBody>
          <a:bodyPr>
            <a:normAutofit fontScale="77500" lnSpcReduction="20000"/>
          </a:bodyPr>
          <a:lstStyle/>
          <a:p>
            <a:pPr marL="0" indent="0" algn="just">
              <a:buNone/>
            </a:pPr>
            <a:r>
              <a:rPr lang="sq-AL" sz="3200" dirty="0" smtClean="0"/>
              <a:t>Procedurat </a:t>
            </a:r>
            <a:r>
              <a:rPr lang="sq-AL" sz="3200" dirty="0"/>
              <a:t>e vlerësimit të konformitetit të makinerive në përdorim </a:t>
            </a:r>
          </a:p>
          <a:p>
            <a:pPr marL="0" indent="0" algn="just">
              <a:buNone/>
            </a:pPr>
            <a:r>
              <a:rPr lang="sq-AL" sz="3200" dirty="0"/>
              <a:t>24.1 </a:t>
            </a:r>
            <a:r>
              <a:rPr lang="sq-AL" sz="3200" u="sng" dirty="0"/>
              <a:t>Personi përgjegjës</a:t>
            </a:r>
            <a:r>
              <a:rPr lang="sq-AL" sz="3200" dirty="0"/>
              <a:t>, referuar përcaktimit në Ligjin 10489/2011, i ndryshuar, </a:t>
            </a:r>
            <a:r>
              <a:rPr lang="sq-AL" sz="3200" u="sng" dirty="0"/>
              <a:t>ka përgjegjësinë </a:t>
            </a:r>
            <a:r>
              <a:rPr lang="sq-AL" sz="3200" u="sng" dirty="0" err="1"/>
              <a:t>tia</a:t>
            </a:r>
            <a:r>
              <a:rPr lang="sq-AL" sz="3200" u="sng" dirty="0"/>
              <a:t> nënshtrojë makinerinë vlerësimeve vjetore periodike të konformitetit</a:t>
            </a:r>
            <a:r>
              <a:rPr lang="sq-AL" sz="3200" dirty="0"/>
              <a:t>, ne përputhje me instruksionet e dhëna nga prodhuesi, dhe standardet e harmonizuara siç referohet në pikën 2 të këtij vendimi. </a:t>
            </a:r>
          </a:p>
          <a:p>
            <a:pPr marL="0" indent="0" algn="just">
              <a:buNone/>
            </a:pPr>
            <a:r>
              <a:rPr lang="sq-AL" sz="3200" dirty="0"/>
              <a:t>24.2 Makineritë e vena ne shërbim/përdorim  </a:t>
            </a:r>
            <a:r>
              <a:rPr lang="sq-AL" sz="3200" u="sng" dirty="0"/>
              <a:t>përpara hyrjes ne fuqi te këtij vendimi</a:t>
            </a:r>
            <a:r>
              <a:rPr lang="sq-AL" sz="3200" dirty="0"/>
              <a:t>, te cilat nuk mbartin </a:t>
            </a:r>
            <a:r>
              <a:rPr lang="sq-AL" sz="3200" dirty="0" err="1"/>
              <a:t>markimin</a:t>
            </a:r>
            <a:r>
              <a:rPr lang="sq-AL" sz="3200" dirty="0"/>
              <a:t> CE te konformitetit, dhe </a:t>
            </a:r>
            <a:r>
              <a:rPr lang="sq-AL" sz="3200" u="sng" dirty="0"/>
              <a:t>nuk janë te pajisura me Deklaratën CE te Konformitetit</a:t>
            </a:r>
            <a:r>
              <a:rPr lang="sq-AL" sz="3200" dirty="0"/>
              <a:t> prej prodhuesit, </a:t>
            </a:r>
            <a:r>
              <a:rPr lang="sq-AL" sz="3200" u="sng" dirty="0"/>
              <a:t>do te </a:t>
            </a:r>
            <a:r>
              <a:rPr lang="sq-AL" sz="3200" u="sng" dirty="0" err="1"/>
              <a:t>prezumohen</a:t>
            </a:r>
            <a:r>
              <a:rPr lang="sq-AL" sz="3200" u="sng" dirty="0"/>
              <a:t> se janë ne përputhje </a:t>
            </a:r>
            <a:r>
              <a:rPr lang="sq-AL" sz="3200" dirty="0"/>
              <a:t>me dispozitat e këtij rregulli teknik, </a:t>
            </a:r>
            <a:r>
              <a:rPr lang="sq-AL" sz="3200" u="sng" dirty="0"/>
              <a:t>pas pajisjes me certifikatën e konformitetit </a:t>
            </a:r>
            <a:r>
              <a:rPr lang="sq-AL" sz="3200" dirty="0"/>
              <a:t>te lëshuar nga </a:t>
            </a:r>
            <a:r>
              <a:rPr lang="sq-AL" sz="3200" dirty="0" smtClean="0"/>
              <a:t>një </a:t>
            </a:r>
            <a:r>
              <a:rPr lang="sq-AL" sz="3200" dirty="0"/>
              <a:t>OEN (organ evropian i notifikuar) ose organ i miratuar i vlerësimit te </a:t>
            </a:r>
            <a:r>
              <a:rPr lang="sq-AL" sz="3200" dirty="0" smtClean="0"/>
              <a:t>konformitetit.</a:t>
            </a:r>
            <a:endParaRPr lang="sq-AL" sz="3200" dirty="0"/>
          </a:p>
          <a:p>
            <a:pPr algn="just"/>
            <a:endParaRPr lang="sq-AL" sz="3200" dirty="0" smtClean="0"/>
          </a:p>
        </p:txBody>
      </p:sp>
    </p:spTree>
    <p:extLst>
      <p:ext uri="{BB962C8B-B14F-4D97-AF65-F5344CB8AC3E}">
        <p14:creationId xmlns:p14="http://schemas.microsoft.com/office/powerpoint/2010/main" val="2237215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li 1"/>
          <p:cNvSpPr>
            <a:spLocks noGrp="1"/>
          </p:cNvSpPr>
          <p:nvPr>
            <p:ph type="title"/>
          </p:nvPr>
        </p:nvSpPr>
        <p:spPr/>
        <p:txBody>
          <a:bodyPr>
            <a:normAutofit fontScale="90000"/>
          </a:bodyPr>
          <a:lstStyle/>
          <a:p>
            <a:r>
              <a:rPr lang="en-US" dirty="0" err="1"/>
              <a:t>Ligji</a:t>
            </a:r>
            <a:r>
              <a:rPr lang="en-US" dirty="0"/>
              <a:t> 8450/1999 “</a:t>
            </a:r>
            <a:r>
              <a:rPr lang="en-US" dirty="0" err="1"/>
              <a:t>Për</a:t>
            </a:r>
            <a:r>
              <a:rPr lang="en-US" dirty="0"/>
              <a:t> </a:t>
            </a:r>
            <a:r>
              <a:rPr lang="en-US" dirty="0" err="1"/>
              <a:t>Përpunimin</a:t>
            </a:r>
            <a:r>
              <a:rPr lang="en-US" dirty="0"/>
              <a:t>, </a:t>
            </a:r>
            <a:r>
              <a:rPr lang="en-US" dirty="0" err="1"/>
              <a:t>Transportimin</a:t>
            </a:r>
            <a:r>
              <a:rPr lang="en-US" dirty="0"/>
              <a:t> </a:t>
            </a:r>
            <a:r>
              <a:rPr lang="en-US" dirty="0" err="1"/>
              <a:t>dhe</a:t>
            </a:r>
            <a:r>
              <a:rPr lang="en-US" dirty="0"/>
              <a:t> </a:t>
            </a:r>
            <a:r>
              <a:rPr lang="en-US" dirty="0" err="1"/>
              <a:t>Tregtimin</a:t>
            </a:r>
            <a:r>
              <a:rPr lang="en-US" dirty="0"/>
              <a:t> e </a:t>
            </a:r>
            <a:r>
              <a:rPr lang="en-US" dirty="0" err="1"/>
              <a:t>Naftës</a:t>
            </a:r>
            <a:r>
              <a:rPr lang="en-US" dirty="0"/>
              <a:t>, </a:t>
            </a:r>
            <a:r>
              <a:rPr lang="en-US" dirty="0" err="1"/>
              <a:t>Gazit</a:t>
            </a:r>
            <a:r>
              <a:rPr lang="en-US" dirty="0"/>
              <a:t> </a:t>
            </a:r>
            <a:r>
              <a:rPr lang="en-US" dirty="0" err="1"/>
              <a:t>dhe</a:t>
            </a:r>
            <a:r>
              <a:rPr lang="en-US" dirty="0"/>
              <a:t> </a:t>
            </a:r>
            <a:r>
              <a:rPr lang="en-US" dirty="0" err="1"/>
              <a:t>Nënprodukteve</a:t>
            </a:r>
            <a:r>
              <a:rPr lang="en-US" dirty="0"/>
              <a:t> </a:t>
            </a:r>
            <a:r>
              <a:rPr lang="en-US" dirty="0" err="1"/>
              <a:t>të</a:t>
            </a:r>
            <a:r>
              <a:rPr lang="en-US" dirty="0"/>
              <a:t> </a:t>
            </a:r>
            <a:r>
              <a:rPr lang="en-US" dirty="0" err="1"/>
              <a:t>tyre</a:t>
            </a:r>
            <a:r>
              <a:rPr lang="en-US" dirty="0"/>
              <a:t>”, TE </a:t>
            </a:r>
            <a:r>
              <a:rPr lang="en-US" dirty="0" err="1"/>
              <a:t>ndryshuar</a:t>
            </a:r>
            <a:r>
              <a:rPr lang="en-US" dirty="0"/>
              <a:t>.</a:t>
            </a:r>
            <a:br>
              <a:rPr lang="en-US" dirty="0"/>
            </a:br>
            <a:endParaRPr lang="sq-AL" dirty="0"/>
          </a:p>
        </p:txBody>
      </p:sp>
      <p:sp>
        <p:nvSpPr>
          <p:cNvPr id="3" name="Vendmbajtësi i përmbajtjes 2"/>
          <p:cNvSpPr>
            <a:spLocks noGrp="1"/>
          </p:cNvSpPr>
          <p:nvPr>
            <p:ph sz="quarter" idx="13"/>
          </p:nvPr>
        </p:nvSpPr>
        <p:spPr>
          <a:xfrm>
            <a:off x="641269" y="1911927"/>
            <a:ext cx="10960924" cy="4536373"/>
          </a:xfrm>
        </p:spPr>
        <p:txBody>
          <a:bodyPr>
            <a:noAutofit/>
          </a:bodyPr>
          <a:lstStyle/>
          <a:p>
            <a:pPr marL="0" indent="0">
              <a:buNone/>
            </a:pPr>
            <a:r>
              <a:rPr lang="sq-AL" sz="1800" dirty="0"/>
              <a:t>Neni 22 </a:t>
            </a:r>
            <a:endParaRPr lang="en-US" sz="1800" dirty="0" smtClean="0"/>
          </a:p>
          <a:p>
            <a:pPr marL="0" indent="0">
              <a:buNone/>
            </a:pPr>
            <a:r>
              <a:rPr lang="en-US" sz="1800" cap="none" dirty="0" smtClean="0"/>
              <a:t>S</a:t>
            </a:r>
            <a:r>
              <a:rPr lang="sq-AL" sz="1800" cap="none" dirty="0" err="1" smtClean="0"/>
              <a:t>hteti</a:t>
            </a:r>
            <a:r>
              <a:rPr lang="sq-AL" sz="1800" cap="none" dirty="0" smtClean="0"/>
              <a:t> organizon dhe ushtron kontroll në personat juridike që veprojnë në fushën e përpunimit, transportimit dhe tregtimit të naftës, gazit dhe nënprodukteve të tyre. drejtimet kryesore të këtij kontrolli janë : </a:t>
            </a:r>
            <a:endParaRPr lang="en-US" sz="1800" cap="none" dirty="0" smtClean="0"/>
          </a:p>
          <a:p>
            <a:pPr>
              <a:buFontTx/>
              <a:buChar char="-"/>
            </a:pPr>
            <a:r>
              <a:rPr lang="sq-AL" sz="1800" cap="none" dirty="0"/>
              <a:t>respektimi i treguesve cilësore i standardeve ligjore dhe dispozitave të tjera ligjore e nënligjore, në parandalimin e abuzimeve dhe falsifikimeve që mund të kryhen nga persona juridike; </a:t>
            </a:r>
            <a:endParaRPr lang="en-US" sz="1800" cap="none" dirty="0"/>
          </a:p>
          <a:p>
            <a:pPr>
              <a:buFontTx/>
              <a:buChar char="-"/>
            </a:pPr>
            <a:r>
              <a:rPr lang="sq-AL" sz="1800" cap="none" dirty="0" smtClean="0"/>
              <a:t>respektimi i normave teknike dhe i masave të mbrojtjes nga zjarri në instalimet, impiantet dhe pajisje që përdoren nga persona juridike; </a:t>
            </a:r>
            <a:endParaRPr lang="en-US" sz="1800" cap="none" dirty="0" smtClean="0"/>
          </a:p>
          <a:p>
            <a:pPr>
              <a:buFontTx/>
              <a:buChar char="-"/>
            </a:pPr>
            <a:r>
              <a:rPr lang="sq-AL" sz="1800" cap="none" smtClean="0"/>
              <a:t>respektimi </a:t>
            </a:r>
            <a:r>
              <a:rPr lang="sq-AL" sz="1800" cap="none" dirty="0" smtClean="0"/>
              <a:t>i dispozitave ligjore e nënligjore, lidhur me rezultatet financiare dhe plotësimit të detyrimeve fiskale të personave </a:t>
            </a:r>
            <a:r>
              <a:rPr lang="en-US" sz="1800" cap="none" dirty="0" smtClean="0"/>
              <a:t>   </a:t>
            </a:r>
            <a:r>
              <a:rPr lang="sq-AL" sz="1800" cap="none" dirty="0" smtClean="0"/>
              <a:t>juridike ndaj shtetit. </a:t>
            </a:r>
            <a:endParaRPr lang="sq-AL" sz="1800" cap="none" dirty="0"/>
          </a:p>
        </p:txBody>
      </p:sp>
    </p:spTree>
    <p:extLst>
      <p:ext uri="{BB962C8B-B14F-4D97-AF65-F5344CB8AC3E}">
        <p14:creationId xmlns:p14="http://schemas.microsoft.com/office/powerpoint/2010/main" val="4208852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li 1"/>
          <p:cNvSpPr>
            <a:spLocks noGrp="1"/>
          </p:cNvSpPr>
          <p:nvPr>
            <p:ph type="title"/>
          </p:nvPr>
        </p:nvSpPr>
        <p:spPr>
          <a:xfrm>
            <a:off x="913775" y="190005"/>
            <a:ext cx="10364451" cy="1080655"/>
          </a:xfrm>
        </p:spPr>
        <p:txBody>
          <a:bodyPr>
            <a:normAutofit/>
          </a:bodyPr>
          <a:lstStyle/>
          <a:p>
            <a:r>
              <a:rPr lang="en-US" sz="2800" dirty="0" err="1"/>
              <a:t>Ligji</a:t>
            </a:r>
            <a:r>
              <a:rPr lang="en-US" sz="2800" dirty="0"/>
              <a:t> 8450/1999 “</a:t>
            </a:r>
            <a:r>
              <a:rPr lang="en-US" sz="2800" dirty="0" err="1"/>
              <a:t>Për</a:t>
            </a:r>
            <a:r>
              <a:rPr lang="en-US" sz="2800" dirty="0"/>
              <a:t> </a:t>
            </a:r>
            <a:r>
              <a:rPr lang="en-US" sz="2800" dirty="0" err="1"/>
              <a:t>Përpunimin</a:t>
            </a:r>
            <a:r>
              <a:rPr lang="en-US" sz="2800" dirty="0"/>
              <a:t>, </a:t>
            </a:r>
            <a:r>
              <a:rPr lang="en-US" sz="2800" dirty="0" err="1"/>
              <a:t>Transportimin</a:t>
            </a:r>
            <a:r>
              <a:rPr lang="en-US" sz="2800" dirty="0"/>
              <a:t> </a:t>
            </a:r>
            <a:r>
              <a:rPr lang="en-US" sz="2800" dirty="0" err="1"/>
              <a:t>dhe</a:t>
            </a:r>
            <a:r>
              <a:rPr lang="en-US" sz="2800" dirty="0"/>
              <a:t> </a:t>
            </a:r>
            <a:r>
              <a:rPr lang="en-US" sz="2800" dirty="0" err="1"/>
              <a:t>Tregtimin</a:t>
            </a:r>
            <a:r>
              <a:rPr lang="en-US" sz="2800" dirty="0"/>
              <a:t> e </a:t>
            </a:r>
            <a:r>
              <a:rPr lang="en-US" sz="2800" dirty="0" err="1"/>
              <a:t>Naftës</a:t>
            </a:r>
            <a:r>
              <a:rPr lang="en-US" sz="2800" dirty="0"/>
              <a:t>, </a:t>
            </a:r>
            <a:r>
              <a:rPr lang="en-US" sz="2800" dirty="0" err="1"/>
              <a:t>Gazit</a:t>
            </a:r>
            <a:r>
              <a:rPr lang="en-US" sz="2800" dirty="0"/>
              <a:t> </a:t>
            </a:r>
            <a:r>
              <a:rPr lang="en-US" sz="2800" dirty="0" err="1"/>
              <a:t>dhe</a:t>
            </a:r>
            <a:r>
              <a:rPr lang="en-US" sz="2800" dirty="0"/>
              <a:t> </a:t>
            </a:r>
            <a:r>
              <a:rPr lang="en-US" sz="2800" dirty="0" err="1"/>
              <a:t>Nënprodukteve</a:t>
            </a:r>
            <a:r>
              <a:rPr lang="en-US" sz="2800" dirty="0"/>
              <a:t> </a:t>
            </a:r>
            <a:r>
              <a:rPr lang="en-US" sz="2800" dirty="0" err="1"/>
              <a:t>të</a:t>
            </a:r>
            <a:r>
              <a:rPr lang="en-US" sz="2800" dirty="0"/>
              <a:t> </a:t>
            </a:r>
            <a:r>
              <a:rPr lang="en-US" sz="2800" dirty="0" err="1"/>
              <a:t>tyre</a:t>
            </a:r>
            <a:r>
              <a:rPr lang="en-US" sz="2800" dirty="0"/>
              <a:t>”, TE </a:t>
            </a:r>
            <a:r>
              <a:rPr lang="en-US" sz="2800" dirty="0" err="1"/>
              <a:t>ndryshuar</a:t>
            </a:r>
            <a:r>
              <a:rPr lang="en-US" sz="2800" dirty="0"/>
              <a:t>.</a:t>
            </a:r>
            <a:endParaRPr lang="sq-AL" sz="2800" dirty="0"/>
          </a:p>
        </p:txBody>
      </p:sp>
      <p:sp>
        <p:nvSpPr>
          <p:cNvPr id="3" name="Vendmbajtësi i përmbajtjes 2"/>
          <p:cNvSpPr>
            <a:spLocks noGrp="1"/>
          </p:cNvSpPr>
          <p:nvPr>
            <p:ph sz="quarter" idx="13"/>
          </p:nvPr>
        </p:nvSpPr>
        <p:spPr>
          <a:xfrm>
            <a:off x="285009" y="985651"/>
            <a:ext cx="11602192" cy="5569527"/>
          </a:xfrm>
        </p:spPr>
        <p:txBody>
          <a:bodyPr>
            <a:noAutofit/>
          </a:bodyPr>
          <a:lstStyle/>
          <a:p>
            <a:pPr marL="0" indent="0">
              <a:buNone/>
            </a:pPr>
            <a:r>
              <a:rPr lang="en-US" sz="1600" cap="none" dirty="0" smtClean="0"/>
              <a:t>PER </a:t>
            </a:r>
            <a:r>
              <a:rPr lang="en-US" sz="1600" cap="none" dirty="0" err="1" smtClean="0"/>
              <a:t>REALIZIMIN</a:t>
            </a:r>
            <a:r>
              <a:rPr lang="en-US" sz="1600" cap="none" dirty="0" smtClean="0"/>
              <a:t> E </a:t>
            </a:r>
            <a:r>
              <a:rPr lang="en-US" sz="1600" cap="none" dirty="0" err="1" smtClean="0"/>
              <a:t>KETIJ</a:t>
            </a:r>
            <a:r>
              <a:rPr lang="en-US" sz="1600" cap="none" dirty="0" smtClean="0"/>
              <a:t> </a:t>
            </a:r>
            <a:r>
              <a:rPr lang="en-US" sz="1600" cap="none" dirty="0" err="1" smtClean="0"/>
              <a:t>OBJEKTIVI</a:t>
            </a:r>
            <a:r>
              <a:rPr lang="en-US" sz="1600" cap="none" dirty="0" smtClean="0"/>
              <a:t> </a:t>
            </a:r>
            <a:r>
              <a:rPr lang="en-US" sz="1600" cap="none" dirty="0" err="1" smtClean="0"/>
              <a:t>LIGJI</a:t>
            </a:r>
            <a:r>
              <a:rPr lang="en-US" sz="1600" cap="none" dirty="0" smtClean="0"/>
              <a:t> </a:t>
            </a:r>
            <a:r>
              <a:rPr lang="en-US" sz="1600" cap="none" dirty="0" err="1" smtClean="0"/>
              <a:t>PERCAKTON</a:t>
            </a:r>
            <a:r>
              <a:rPr lang="en-US" sz="1600" cap="none" dirty="0" smtClean="0"/>
              <a:t> </a:t>
            </a:r>
            <a:r>
              <a:rPr lang="en-US" sz="1600" cap="none" dirty="0" err="1" smtClean="0"/>
              <a:t>DETYRAT</a:t>
            </a:r>
            <a:r>
              <a:rPr lang="en-US" sz="1600" cap="none" dirty="0" smtClean="0"/>
              <a:t> E </a:t>
            </a:r>
            <a:r>
              <a:rPr lang="sq-AL" sz="1600" cap="none" dirty="0" smtClean="0"/>
              <a:t> INSPEKTORATI </a:t>
            </a:r>
            <a:r>
              <a:rPr lang="sq-AL" sz="1600" cap="none" dirty="0" err="1" smtClean="0"/>
              <a:t>SHTETEROR</a:t>
            </a:r>
            <a:r>
              <a:rPr lang="sq-AL" sz="1600" cap="none" dirty="0" smtClean="0"/>
              <a:t> </a:t>
            </a:r>
            <a:r>
              <a:rPr lang="sq-AL" sz="1600" cap="none" dirty="0" err="1" smtClean="0"/>
              <a:t>PERGJEGJES</a:t>
            </a:r>
            <a:r>
              <a:rPr lang="sq-AL" sz="1600" cap="none" dirty="0" smtClean="0"/>
              <a:t> </a:t>
            </a:r>
            <a:r>
              <a:rPr lang="en-US" sz="1600" cap="none" dirty="0" smtClean="0"/>
              <a:t> </a:t>
            </a:r>
            <a:r>
              <a:rPr lang="en-US" sz="1600" cap="none" dirty="0" err="1" smtClean="0"/>
              <a:t>dhe</a:t>
            </a:r>
            <a:r>
              <a:rPr lang="en-US" sz="1600" cap="none" dirty="0" smtClean="0"/>
              <a:t> </a:t>
            </a:r>
            <a:r>
              <a:rPr lang="en-US" sz="1600" cap="none" dirty="0" err="1" smtClean="0"/>
              <a:t>konkretisht</a:t>
            </a:r>
            <a:r>
              <a:rPr lang="en-US" sz="1600" cap="none" dirty="0" smtClean="0"/>
              <a:t>:</a:t>
            </a:r>
          </a:p>
          <a:p>
            <a:pPr marL="0" indent="0">
              <a:buNone/>
            </a:pPr>
            <a:r>
              <a:rPr lang="en-US" sz="1250" cap="none" dirty="0" smtClean="0"/>
              <a:t>1. O</a:t>
            </a:r>
            <a:r>
              <a:rPr lang="sq-AL" sz="1250" cap="none" dirty="0" err="1" smtClean="0"/>
              <a:t>rgani</a:t>
            </a:r>
            <a:r>
              <a:rPr lang="sq-AL" sz="1250" cap="none" dirty="0" smtClean="0"/>
              <a:t> shtetëror, i specializuar për kontrollin e veprimtarisë së personave juridikë, të ushtruar në përputhje me dispozitat e këtij ligji, është Inspektorati Shtetëror Përgjegjës, që funksionon dhe varet nga ministri përgjegjës për hidrokarburet. ky inspektorat mbështetet në kryerjen e funksioneve të tij nga laboratorë të akredituar për fushën dhe testet përkatëse. këta laboratorë mund të jenë pjesë e këtij inspektorati ose jashtë tij. </a:t>
            </a:r>
            <a:r>
              <a:rPr lang="en-US" sz="1250" cap="none" dirty="0" smtClean="0"/>
              <a:t>P</a:t>
            </a:r>
            <a:r>
              <a:rPr lang="sq-AL" sz="1250" cap="none" dirty="0" err="1" smtClean="0"/>
              <a:t>ër</a:t>
            </a:r>
            <a:r>
              <a:rPr lang="sq-AL" sz="1250" cap="none" dirty="0" smtClean="0"/>
              <a:t> çdo rast testimi, duhet të ruhet fshehtësia e mostrës.". </a:t>
            </a:r>
            <a:endParaRPr lang="en-US" sz="1250" cap="none" dirty="0" smtClean="0"/>
          </a:p>
          <a:p>
            <a:pPr marL="0" indent="0">
              <a:buNone/>
            </a:pPr>
            <a:r>
              <a:rPr lang="sq-AL" sz="1250" cap="none" dirty="0" smtClean="0"/>
              <a:t>2.a) Inspektorati Shtetëror Përgjegjës ka të drejtë dhe përgjigjet për: </a:t>
            </a:r>
            <a:endParaRPr lang="en-US" sz="1250" cap="none" dirty="0" smtClean="0"/>
          </a:p>
          <a:p>
            <a:pPr marL="0" indent="0">
              <a:buNone/>
            </a:pPr>
            <a:r>
              <a:rPr lang="en-US" sz="1250" cap="none" dirty="0" err="1" smtClean="0"/>
              <a:t>i</a:t>
            </a:r>
            <a:r>
              <a:rPr lang="en-US" sz="1250" cap="none" dirty="0" smtClean="0"/>
              <a:t>.) </a:t>
            </a:r>
            <a:r>
              <a:rPr lang="sq-AL" sz="1250" cap="none" dirty="0" smtClean="0"/>
              <a:t>kontrollin e zbatimit të normave dhe kushteve teknike në përdorimin e instalimeve, impianteve dhe pajisjeve përkatëse nga personat juridikë, që kryejnë veprimtari në përputhje me dispozitat e këtij ligji; </a:t>
            </a:r>
            <a:endParaRPr lang="en-US" sz="1250" cap="none" dirty="0" smtClean="0"/>
          </a:p>
          <a:p>
            <a:pPr marL="0" indent="0">
              <a:buNone/>
            </a:pPr>
            <a:r>
              <a:rPr lang="sq-AL" sz="1250" cap="none" dirty="0" err="1" smtClean="0"/>
              <a:t>ii</a:t>
            </a:r>
            <a:r>
              <a:rPr lang="sq-AL" sz="1250" cap="none" dirty="0" smtClean="0"/>
              <a:t>) miratimin e kartave teknologjike të impianteve dhe instalimeve përkatëse; </a:t>
            </a:r>
            <a:endParaRPr lang="en-US" sz="1250" cap="none" dirty="0" smtClean="0"/>
          </a:p>
          <a:p>
            <a:pPr marL="0" indent="0">
              <a:buNone/>
            </a:pPr>
            <a:r>
              <a:rPr lang="sq-AL" sz="1250" cap="none" dirty="0" err="1" smtClean="0"/>
              <a:t>iii</a:t>
            </a:r>
            <a:r>
              <a:rPr lang="sq-AL" sz="1250" cap="none" dirty="0" smtClean="0"/>
              <a:t>) kontrollin e zbatimit të kushteve të përcaktuara në licencat përkatëse, që u janë dhënë personave juridikë, përfshirë edhe kushtet teknike për mbrojtjen nga zjarri dhe ruajtjen e mjedisit;</a:t>
            </a:r>
            <a:endParaRPr lang="en-US" sz="1250" cap="none" dirty="0" smtClean="0"/>
          </a:p>
          <a:p>
            <a:pPr marL="0" indent="0">
              <a:buNone/>
            </a:pPr>
            <a:r>
              <a:rPr lang="sq-AL" sz="1250" cap="none" dirty="0" smtClean="0"/>
              <a:t> iv) garantimin e së drejtës për informim të publikut dhe/ose subjekteve të interesuara mbi rezultatet e analizave të kontrollit të naftës, gazit dhe nënprodukteve të tyre, sipas procedurave dhe afateve të përcaktuara në ligjin nr. 8503, datë 30.6.1999, “</a:t>
            </a:r>
            <a:r>
              <a:rPr lang="en-US" sz="1250" cap="none" dirty="0" smtClean="0"/>
              <a:t>P</a:t>
            </a:r>
            <a:r>
              <a:rPr lang="sq-AL" sz="1250" cap="none" dirty="0" err="1" smtClean="0"/>
              <a:t>ër</a:t>
            </a:r>
            <a:r>
              <a:rPr lang="sq-AL" sz="1250" cap="none" dirty="0" smtClean="0"/>
              <a:t> të drejtën e informimit për dokumentet zyrtare”. rregullat për dhënien e informacionit për publikun dhe/ose subjektet e interesuara, miratohen nga ministri përgjegjës për hidrokarburet; </a:t>
            </a:r>
            <a:endParaRPr lang="en-US" sz="1250" cap="none" dirty="0" smtClean="0"/>
          </a:p>
          <a:p>
            <a:pPr marL="0" indent="0">
              <a:buNone/>
            </a:pPr>
            <a:r>
              <a:rPr lang="sq-AL" sz="1250" cap="none" dirty="0" smtClean="0"/>
              <a:t>v) kontrollin e respektimit të standardeve apo rregullave shtetërore për cilësinë e naftës dhe nënprodukteve të saj; </a:t>
            </a:r>
            <a:endParaRPr lang="en-US" sz="1250" cap="none" dirty="0" smtClean="0"/>
          </a:p>
          <a:p>
            <a:pPr marL="0" indent="0">
              <a:buNone/>
            </a:pPr>
            <a:r>
              <a:rPr lang="sq-AL" sz="1250" cap="none" dirty="0" err="1" smtClean="0"/>
              <a:t>vi</a:t>
            </a:r>
            <a:r>
              <a:rPr lang="sq-AL" sz="1250" cap="none" dirty="0" smtClean="0"/>
              <a:t>) kryerjen e analizave në laboratorët e akredituar, sipas përcaktimit të pikës 1, për sasitë e naftës e nënprodukteve të saj të prodhuara në vend, të importuara, para zhdoganimit, si dhe për kontrollin periodik të detyrueshëm të subjekteve që kryejnë veprimtari në përputhje me dispozitat e këtij ligji; </a:t>
            </a:r>
            <a:endParaRPr lang="en-US" sz="1250" cap="none" dirty="0" smtClean="0"/>
          </a:p>
          <a:p>
            <a:pPr marL="0" indent="0">
              <a:buNone/>
            </a:pPr>
            <a:r>
              <a:rPr lang="sq-AL" sz="1250" cap="none" dirty="0" err="1" smtClean="0"/>
              <a:t>vii</a:t>
            </a:r>
            <a:r>
              <a:rPr lang="sq-AL" sz="1250" cap="none" dirty="0" smtClean="0"/>
              <a:t>) kontrollin e cilësisë së nënprodukteve të naftës të konsumatorët e mëdhenj. </a:t>
            </a:r>
            <a:endParaRPr lang="sq-AL" sz="1250" dirty="0"/>
          </a:p>
        </p:txBody>
      </p:sp>
    </p:spTree>
    <p:extLst>
      <p:ext uri="{BB962C8B-B14F-4D97-AF65-F5344CB8AC3E}">
        <p14:creationId xmlns:p14="http://schemas.microsoft.com/office/powerpoint/2010/main" val="2509637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a:t>”</a:t>
            </a:r>
            <a:br>
              <a:rPr lang="en-US" dirty="0"/>
            </a:br>
            <a:endParaRPr lang="en-US" dirty="0"/>
          </a:p>
        </p:txBody>
      </p:sp>
      <p:sp>
        <p:nvSpPr>
          <p:cNvPr id="3" name="Content Placeholder 2"/>
          <p:cNvSpPr>
            <a:spLocks noGrp="1"/>
          </p:cNvSpPr>
          <p:nvPr>
            <p:ph sz="quarter" idx="13"/>
          </p:nvPr>
        </p:nvSpPr>
        <p:spPr/>
        <p:txBody>
          <a:bodyPr>
            <a:normAutofit/>
          </a:bodyPr>
          <a:lstStyle/>
          <a:p>
            <a:pPr marL="0" indent="0">
              <a:buNone/>
            </a:pPr>
            <a:r>
              <a:rPr lang="en-US" sz="2800" dirty="0" err="1"/>
              <a:t>Ky</a:t>
            </a:r>
            <a:r>
              <a:rPr lang="en-US" sz="2800" dirty="0"/>
              <a:t> </a:t>
            </a:r>
            <a:r>
              <a:rPr lang="en-US" sz="2800" dirty="0" err="1"/>
              <a:t>ligj</a:t>
            </a:r>
            <a:r>
              <a:rPr lang="en-US" sz="2800" dirty="0"/>
              <a:t> </a:t>
            </a:r>
            <a:r>
              <a:rPr lang="en-US" sz="2800" dirty="0" err="1"/>
              <a:t>përcakton</a:t>
            </a:r>
            <a:r>
              <a:rPr lang="en-US" sz="2800" dirty="0"/>
              <a:t> </a:t>
            </a:r>
            <a:r>
              <a:rPr lang="en-US" sz="2800" dirty="0" err="1"/>
              <a:t>parimet</a:t>
            </a:r>
            <a:r>
              <a:rPr lang="en-US" sz="2800" dirty="0"/>
              <a:t> e </a:t>
            </a:r>
            <a:r>
              <a:rPr lang="en-US" sz="2800" dirty="0" err="1"/>
              <a:t>përgjithshme</a:t>
            </a:r>
            <a:r>
              <a:rPr lang="en-US" sz="2800" dirty="0"/>
              <a:t> </a:t>
            </a:r>
            <a:r>
              <a:rPr lang="en-US" sz="2800" dirty="0" err="1"/>
              <a:t>të</a:t>
            </a:r>
            <a:r>
              <a:rPr lang="en-US" sz="2800" dirty="0"/>
              <a:t> </a:t>
            </a:r>
            <a:r>
              <a:rPr lang="en-US" sz="2800" dirty="0" err="1"/>
              <a:t>inspektimit</a:t>
            </a:r>
            <a:r>
              <a:rPr lang="en-US" sz="2800" dirty="0"/>
              <a:t>, </a:t>
            </a:r>
            <a:r>
              <a:rPr lang="en-US" sz="2800" dirty="0" err="1"/>
              <a:t>organizimin</a:t>
            </a:r>
            <a:r>
              <a:rPr lang="en-US" sz="2800" dirty="0"/>
              <a:t> e </a:t>
            </a:r>
            <a:r>
              <a:rPr lang="en-US" sz="2800" dirty="0" err="1"/>
              <a:t>institucioneve</a:t>
            </a:r>
            <a:r>
              <a:rPr lang="en-US" sz="2800" dirty="0"/>
              <a:t> </a:t>
            </a:r>
            <a:r>
              <a:rPr lang="en-US" sz="2800" dirty="0" err="1"/>
              <a:t>publike</a:t>
            </a:r>
            <a:r>
              <a:rPr lang="en-US" sz="2800" dirty="0"/>
              <a:t>, </a:t>
            </a:r>
            <a:r>
              <a:rPr lang="en-US" sz="2800" dirty="0" err="1"/>
              <a:t>që</a:t>
            </a:r>
            <a:r>
              <a:rPr lang="en-US" sz="2800" dirty="0"/>
              <a:t> </a:t>
            </a:r>
            <a:r>
              <a:rPr lang="en-US" sz="2800" dirty="0" err="1"/>
              <a:t>kryejnë</a:t>
            </a:r>
            <a:r>
              <a:rPr lang="en-US" sz="2800" dirty="0"/>
              <a:t> </a:t>
            </a:r>
            <a:r>
              <a:rPr lang="en-US" sz="2800" dirty="0" err="1"/>
              <a:t>funksione</a:t>
            </a:r>
            <a:r>
              <a:rPr lang="en-US" sz="2800" dirty="0"/>
              <a:t> </a:t>
            </a:r>
            <a:r>
              <a:rPr lang="en-US" sz="2800" dirty="0" err="1"/>
              <a:t>inspektimi</a:t>
            </a:r>
            <a:r>
              <a:rPr lang="en-US" sz="2800" dirty="0"/>
              <a:t>, </a:t>
            </a:r>
            <a:r>
              <a:rPr lang="en-US" sz="2800" dirty="0" err="1"/>
              <a:t>statusin</a:t>
            </a:r>
            <a:r>
              <a:rPr lang="en-US" sz="2800" dirty="0"/>
              <a:t> e </a:t>
            </a:r>
            <a:r>
              <a:rPr lang="en-US" sz="2800" dirty="0" err="1"/>
              <a:t>inspektorëve</a:t>
            </a:r>
            <a:r>
              <a:rPr lang="en-US" sz="2800" dirty="0"/>
              <a:t>, </a:t>
            </a:r>
            <a:r>
              <a:rPr lang="en-US" sz="2800" dirty="0" err="1"/>
              <a:t>rregullat</a:t>
            </a:r>
            <a:r>
              <a:rPr lang="en-US" sz="2800" dirty="0"/>
              <a:t> e </a:t>
            </a:r>
            <a:r>
              <a:rPr lang="en-US" sz="2800" dirty="0" err="1"/>
              <a:t>procedimit</a:t>
            </a:r>
            <a:r>
              <a:rPr lang="en-US" sz="2800" dirty="0"/>
              <a:t> </a:t>
            </a:r>
            <a:r>
              <a:rPr lang="en-US" sz="2800" dirty="0" err="1"/>
              <a:t>administrativ</a:t>
            </a:r>
            <a:r>
              <a:rPr lang="en-US" sz="2800" dirty="0"/>
              <a:t> </a:t>
            </a:r>
            <a:r>
              <a:rPr lang="en-US" sz="2800" dirty="0" err="1"/>
              <a:t>të</a:t>
            </a:r>
            <a:r>
              <a:rPr lang="en-US" sz="2800" dirty="0"/>
              <a:t> </a:t>
            </a:r>
            <a:r>
              <a:rPr lang="en-US" sz="2800" dirty="0" err="1"/>
              <a:t>inspektimit</a:t>
            </a:r>
            <a:r>
              <a:rPr lang="en-US" sz="2800" dirty="0"/>
              <a:t> </a:t>
            </a:r>
            <a:r>
              <a:rPr lang="en-US" sz="2800" dirty="0" err="1"/>
              <a:t>dhe</a:t>
            </a:r>
            <a:r>
              <a:rPr lang="en-US" sz="2800" dirty="0"/>
              <a:t> </a:t>
            </a:r>
            <a:r>
              <a:rPr lang="en-US" sz="2800" dirty="0" err="1"/>
              <a:t>krijimin</a:t>
            </a:r>
            <a:r>
              <a:rPr lang="en-US" sz="2800" dirty="0"/>
              <a:t> e </a:t>
            </a:r>
            <a:r>
              <a:rPr lang="en-US" sz="2800" dirty="0" err="1"/>
              <a:t>funksionet</a:t>
            </a:r>
            <a:r>
              <a:rPr lang="en-US" sz="2800" dirty="0"/>
              <a:t> e </a:t>
            </a:r>
            <a:r>
              <a:rPr lang="en-US" sz="2800" dirty="0" err="1"/>
              <a:t>Inspektoratit</a:t>
            </a:r>
            <a:r>
              <a:rPr lang="en-US" sz="2800" dirty="0"/>
              <a:t> </a:t>
            </a:r>
            <a:r>
              <a:rPr lang="en-US" sz="2800" dirty="0" err="1"/>
              <a:t>Qendror</a:t>
            </a:r>
            <a:endParaRPr lang="en-US" sz="2800" dirty="0"/>
          </a:p>
        </p:txBody>
      </p:sp>
    </p:spTree>
    <p:extLst>
      <p:ext uri="{BB962C8B-B14F-4D97-AF65-F5344CB8AC3E}">
        <p14:creationId xmlns:p14="http://schemas.microsoft.com/office/powerpoint/2010/main" val="1212860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Ligji</a:t>
            </a:r>
            <a:r>
              <a:rPr lang="en-US" dirty="0"/>
              <a:t> 8450/1999 </a:t>
            </a:r>
            <a:r>
              <a:rPr lang="en-US" dirty="0" smtClean="0"/>
              <a:t>“</a:t>
            </a:r>
            <a:r>
              <a:rPr lang="en-US" dirty="0" err="1"/>
              <a:t>Për</a:t>
            </a:r>
            <a:r>
              <a:rPr lang="en-US" dirty="0"/>
              <a:t> </a:t>
            </a:r>
            <a:r>
              <a:rPr lang="en-US" dirty="0" err="1"/>
              <a:t>Përpunimin</a:t>
            </a:r>
            <a:r>
              <a:rPr lang="en-US" dirty="0"/>
              <a:t>, </a:t>
            </a:r>
            <a:r>
              <a:rPr lang="en-US" dirty="0" err="1"/>
              <a:t>Transportimin</a:t>
            </a:r>
            <a:r>
              <a:rPr lang="en-US" dirty="0"/>
              <a:t> </a:t>
            </a:r>
            <a:r>
              <a:rPr lang="en-US" dirty="0" err="1"/>
              <a:t>dhe</a:t>
            </a:r>
            <a:r>
              <a:rPr lang="en-US" dirty="0"/>
              <a:t> </a:t>
            </a:r>
            <a:r>
              <a:rPr lang="en-US" dirty="0" err="1"/>
              <a:t>Tregtimin</a:t>
            </a:r>
            <a:r>
              <a:rPr lang="en-US" dirty="0"/>
              <a:t> e </a:t>
            </a:r>
            <a:r>
              <a:rPr lang="en-US" dirty="0" err="1"/>
              <a:t>Naftës</a:t>
            </a:r>
            <a:r>
              <a:rPr lang="en-US" dirty="0"/>
              <a:t>, </a:t>
            </a:r>
            <a:r>
              <a:rPr lang="en-US" dirty="0" err="1"/>
              <a:t>Gazit</a:t>
            </a:r>
            <a:r>
              <a:rPr lang="en-US" dirty="0"/>
              <a:t> </a:t>
            </a:r>
            <a:r>
              <a:rPr lang="en-US" dirty="0" err="1"/>
              <a:t>dhe</a:t>
            </a:r>
            <a:r>
              <a:rPr lang="en-US" dirty="0"/>
              <a:t> </a:t>
            </a:r>
            <a:r>
              <a:rPr lang="en-US" dirty="0" err="1"/>
              <a:t>Nënprodukteve</a:t>
            </a:r>
            <a:r>
              <a:rPr lang="en-US" dirty="0"/>
              <a:t> </a:t>
            </a:r>
            <a:r>
              <a:rPr lang="en-US" dirty="0" err="1"/>
              <a:t>të</a:t>
            </a:r>
            <a:r>
              <a:rPr lang="en-US" dirty="0"/>
              <a:t> </a:t>
            </a:r>
            <a:r>
              <a:rPr lang="en-US" dirty="0" err="1"/>
              <a:t>tyre</a:t>
            </a:r>
            <a:r>
              <a:rPr lang="en-US" dirty="0"/>
              <a:t>”, </a:t>
            </a:r>
            <a:r>
              <a:rPr lang="en-US" dirty="0" smtClean="0"/>
              <a:t>TE </a:t>
            </a:r>
            <a:r>
              <a:rPr lang="en-US" dirty="0" err="1"/>
              <a:t>ndryshuar</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931831"/>
            <a:ext cx="10574181" cy="4926169"/>
          </a:xfrm>
        </p:spPr>
        <p:txBody>
          <a:bodyPr>
            <a:normAutofit fontScale="47500" lnSpcReduction="20000"/>
          </a:bodyPr>
          <a:lstStyle/>
          <a:p>
            <a:pPr marL="0" indent="0">
              <a:buNone/>
            </a:pPr>
            <a:r>
              <a:rPr lang="en-US" sz="3400" dirty="0" err="1" smtClean="0"/>
              <a:t>FUNKSIONIMI</a:t>
            </a:r>
            <a:r>
              <a:rPr lang="en-US" sz="3400" dirty="0" smtClean="0"/>
              <a:t> I </a:t>
            </a:r>
            <a:r>
              <a:rPr lang="en-US" sz="3400" dirty="0" err="1" smtClean="0"/>
              <a:t>TREGUT</a:t>
            </a:r>
            <a:r>
              <a:rPr lang="en-US" sz="3400" dirty="0" smtClean="0"/>
              <a:t> NE </a:t>
            </a:r>
            <a:r>
              <a:rPr lang="en-US" sz="3400" dirty="0" err="1" smtClean="0"/>
              <a:t>KETE</a:t>
            </a:r>
            <a:r>
              <a:rPr lang="en-US" sz="3400" dirty="0" smtClean="0"/>
              <a:t> </a:t>
            </a:r>
            <a:r>
              <a:rPr lang="en-US" sz="3400" dirty="0" err="1" smtClean="0"/>
              <a:t>SEKTOR</a:t>
            </a:r>
            <a:r>
              <a:rPr lang="en-US" sz="3400" dirty="0" smtClean="0"/>
              <a:t> </a:t>
            </a:r>
            <a:r>
              <a:rPr lang="en-US" sz="3400" dirty="0" err="1" smtClean="0"/>
              <a:t>REALIZOHET</a:t>
            </a:r>
            <a:r>
              <a:rPr lang="en-US" sz="3400" dirty="0" smtClean="0"/>
              <a:t> </a:t>
            </a:r>
            <a:r>
              <a:rPr lang="en-US" sz="3400" dirty="0" err="1" smtClean="0"/>
              <a:t>NEPERMJET</a:t>
            </a:r>
            <a:r>
              <a:rPr lang="en-US" sz="3400" dirty="0" smtClean="0"/>
              <a:t>  (</a:t>
            </a:r>
            <a:r>
              <a:rPr lang="en-US" sz="3400" dirty="0" err="1" smtClean="0"/>
              <a:t>Neni</a:t>
            </a:r>
            <a:r>
              <a:rPr lang="en-US" sz="3400" dirty="0" smtClean="0"/>
              <a:t> 11)</a:t>
            </a:r>
            <a:r>
              <a:rPr lang="sq-AL" sz="3600" dirty="0"/>
              <a:t> </a:t>
            </a:r>
            <a:r>
              <a:rPr lang="sq-AL" sz="3600" dirty="0" err="1" smtClean="0"/>
              <a:t>klasifik</a:t>
            </a:r>
            <a:r>
              <a:rPr lang="en-US" sz="3600" dirty="0" err="1" smtClean="0"/>
              <a:t>IMIT</a:t>
            </a:r>
            <a:r>
              <a:rPr lang="en-US" sz="3600" dirty="0" smtClean="0"/>
              <a:t> </a:t>
            </a:r>
            <a:r>
              <a:rPr lang="sq-AL" sz="3600" dirty="0" smtClean="0"/>
              <a:t>si </a:t>
            </a:r>
            <a:r>
              <a:rPr lang="sq-AL" sz="3600" dirty="0"/>
              <a:t>vijon</a:t>
            </a:r>
            <a:endParaRPr lang="en-US" sz="3400" dirty="0"/>
          </a:p>
          <a:p>
            <a:pPr marL="0" indent="0">
              <a:buNone/>
            </a:pPr>
            <a:r>
              <a:rPr lang="en-US" sz="2300" dirty="0" smtClean="0"/>
              <a:t>a</a:t>
            </a:r>
            <a:r>
              <a:rPr lang="sq-AL" sz="2300" dirty="0" smtClean="0"/>
              <a:t>) rafineri nafte, që ushtrojnë veprimtari të përpunimit të naftës bruto;</a:t>
            </a:r>
          </a:p>
          <a:p>
            <a:pPr marL="0" indent="0">
              <a:buNone/>
            </a:pPr>
            <a:endParaRPr lang="en-US" sz="2300" dirty="0" smtClean="0"/>
          </a:p>
          <a:p>
            <a:pPr marL="0" indent="0">
              <a:buNone/>
            </a:pPr>
            <a:r>
              <a:rPr lang="sq-AL" sz="2300" dirty="0" smtClean="0"/>
              <a:t>b) naftësjellës e gazsjellës, që ushtrojnë veprimtarinë e transportimit të naftës bruto dhe të gazit natyror (kategoria O);</a:t>
            </a:r>
          </a:p>
          <a:p>
            <a:pPr marL="0" indent="0">
              <a:buNone/>
            </a:pPr>
            <a:endParaRPr lang="en-US" sz="2300" dirty="0" smtClean="0"/>
          </a:p>
          <a:p>
            <a:pPr marL="0" indent="0">
              <a:buNone/>
            </a:pPr>
            <a:r>
              <a:rPr lang="sq-AL" sz="2300" dirty="0" smtClean="0"/>
              <a:t>b/1) impiante të përpunimit</a:t>
            </a:r>
          </a:p>
          <a:p>
            <a:pPr marL="0" indent="0">
              <a:buNone/>
            </a:pPr>
            <a:endParaRPr lang="en-US" sz="2300" dirty="0" smtClean="0"/>
          </a:p>
          <a:p>
            <a:pPr marL="0" indent="0">
              <a:buNone/>
            </a:pPr>
            <a:r>
              <a:rPr lang="sq-AL" sz="2300" dirty="0" smtClean="0"/>
              <a:t>c) shoqëritë e tregtimit me shumicë, që ushtrojnë veprimtarinë e tregtimit me shumicë</a:t>
            </a:r>
          </a:p>
          <a:p>
            <a:pPr marL="0" indent="0">
              <a:buNone/>
            </a:pPr>
            <a:r>
              <a:rPr lang="sq-AL" sz="2300" dirty="0" smtClean="0"/>
              <a:t>të naftës bruto, gazit dhe nënprodukteve të tyre dhe lëndëve që shërbejnë si lëndë</a:t>
            </a:r>
          </a:p>
          <a:p>
            <a:pPr marL="0" indent="0">
              <a:buNone/>
            </a:pPr>
            <a:r>
              <a:rPr lang="sq-AL" sz="2300" dirty="0" smtClean="0"/>
              <a:t>djegëse;</a:t>
            </a:r>
          </a:p>
          <a:p>
            <a:pPr marL="0" indent="0">
              <a:buNone/>
            </a:pPr>
            <a:endParaRPr lang="en-US" sz="2300" dirty="0" smtClean="0"/>
          </a:p>
          <a:p>
            <a:pPr marL="0" indent="0">
              <a:buNone/>
            </a:pPr>
            <a:r>
              <a:rPr lang="sq-AL" sz="2300" dirty="0" smtClean="0"/>
              <a:t>ç) stacionet e shitjes se karburanteve, që ushtrojnë veprimtarinë e tregtimit të</a:t>
            </a:r>
          </a:p>
          <a:p>
            <a:pPr marL="0" indent="0">
              <a:buNone/>
            </a:pPr>
            <a:r>
              <a:rPr lang="sq-AL" sz="2300" dirty="0" smtClean="0"/>
              <a:t>karburanteve për automjete, gazit të lëngshëm dhe vajrave lubrifikante;</a:t>
            </a:r>
          </a:p>
          <a:p>
            <a:pPr marL="0" indent="0">
              <a:buNone/>
            </a:pPr>
            <a:endParaRPr lang="en-US" sz="2300" dirty="0" smtClean="0"/>
          </a:p>
          <a:p>
            <a:pPr marL="0" indent="0">
              <a:buNone/>
            </a:pPr>
            <a:r>
              <a:rPr lang="sq-AL" sz="2300" dirty="0" smtClean="0"/>
              <a:t>d) njësitë e shitjes së lëndëve djegëse, që ushtrojnë veprimtarinë e tregtimit të tyre</a:t>
            </a:r>
          </a:p>
          <a:p>
            <a:pPr marL="0" indent="0">
              <a:buNone/>
            </a:pPr>
            <a:r>
              <a:rPr lang="sq-AL" sz="2300" dirty="0" smtClean="0"/>
              <a:t>për përdorim nga konsumatorët fundorë.</a:t>
            </a:r>
            <a:endParaRPr lang="sq-AL" sz="2300" dirty="0"/>
          </a:p>
        </p:txBody>
      </p:sp>
    </p:spTree>
    <p:extLst>
      <p:ext uri="{BB962C8B-B14F-4D97-AF65-F5344CB8AC3E}">
        <p14:creationId xmlns:p14="http://schemas.microsoft.com/office/powerpoint/2010/main" val="167276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3" y="335654"/>
            <a:ext cx="10364451" cy="1596177"/>
          </a:xfrm>
        </p:spPr>
        <p:txBody>
          <a:bodyPr>
            <a:normAutofit fontScale="90000"/>
          </a:bodyPr>
          <a:lstStyle/>
          <a:p>
            <a:r>
              <a:rPr lang="en-US" dirty="0" err="1"/>
              <a:t>Ligji</a:t>
            </a:r>
            <a:r>
              <a:rPr lang="en-US" dirty="0"/>
              <a:t> 8450/1999 </a:t>
            </a:r>
            <a:r>
              <a:rPr lang="en-US" dirty="0" smtClean="0"/>
              <a:t>“</a:t>
            </a:r>
            <a:r>
              <a:rPr lang="en-US" dirty="0" err="1"/>
              <a:t>Për</a:t>
            </a:r>
            <a:r>
              <a:rPr lang="en-US" dirty="0"/>
              <a:t> </a:t>
            </a:r>
            <a:r>
              <a:rPr lang="en-US" dirty="0" err="1"/>
              <a:t>Përpunimin</a:t>
            </a:r>
            <a:r>
              <a:rPr lang="en-US" dirty="0"/>
              <a:t>, </a:t>
            </a:r>
            <a:r>
              <a:rPr lang="en-US" dirty="0" err="1"/>
              <a:t>Transportimin</a:t>
            </a:r>
            <a:r>
              <a:rPr lang="en-US" dirty="0"/>
              <a:t> </a:t>
            </a:r>
            <a:r>
              <a:rPr lang="en-US" dirty="0" err="1"/>
              <a:t>dhe</a:t>
            </a:r>
            <a:r>
              <a:rPr lang="en-US" dirty="0"/>
              <a:t> </a:t>
            </a:r>
            <a:r>
              <a:rPr lang="en-US" dirty="0" err="1"/>
              <a:t>Tregtimin</a:t>
            </a:r>
            <a:r>
              <a:rPr lang="en-US" dirty="0"/>
              <a:t> e </a:t>
            </a:r>
            <a:r>
              <a:rPr lang="en-US" dirty="0" err="1"/>
              <a:t>Naftës</a:t>
            </a:r>
            <a:r>
              <a:rPr lang="en-US" dirty="0"/>
              <a:t>, </a:t>
            </a:r>
            <a:r>
              <a:rPr lang="en-US" dirty="0" err="1"/>
              <a:t>Gazit</a:t>
            </a:r>
            <a:r>
              <a:rPr lang="en-US" dirty="0"/>
              <a:t> </a:t>
            </a:r>
            <a:r>
              <a:rPr lang="en-US" dirty="0" err="1"/>
              <a:t>dhe</a:t>
            </a:r>
            <a:r>
              <a:rPr lang="en-US" dirty="0"/>
              <a:t> </a:t>
            </a:r>
            <a:r>
              <a:rPr lang="en-US" dirty="0" err="1"/>
              <a:t>Nënprodukteve</a:t>
            </a:r>
            <a:r>
              <a:rPr lang="en-US" dirty="0"/>
              <a:t> </a:t>
            </a:r>
            <a:r>
              <a:rPr lang="en-US" dirty="0" err="1"/>
              <a:t>të</a:t>
            </a:r>
            <a:r>
              <a:rPr lang="en-US" dirty="0"/>
              <a:t> </a:t>
            </a:r>
            <a:r>
              <a:rPr lang="en-US" dirty="0" err="1"/>
              <a:t>tyre</a:t>
            </a:r>
            <a:r>
              <a:rPr lang="en-US" dirty="0"/>
              <a:t>”, </a:t>
            </a:r>
            <a:r>
              <a:rPr lang="en-US" dirty="0" err="1" smtClean="0"/>
              <a:t>te</a:t>
            </a:r>
            <a:r>
              <a:rPr lang="en-US" dirty="0" smtClean="0"/>
              <a:t> </a:t>
            </a:r>
            <a:r>
              <a:rPr lang="en-US" dirty="0" err="1"/>
              <a:t>ndryshuar</a:t>
            </a:r>
            <a:r>
              <a:rPr lang="en-US" dirty="0" smtClean="0"/>
              <a:t>.</a:t>
            </a:r>
            <a:r>
              <a:rPr lang="en-US" dirty="0"/>
              <a:t/>
            </a:r>
            <a:br>
              <a:rPr lang="en-US" dirty="0"/>
            </a:br>
            <a:endParaRPr lang="en-US" dirty="0"/>
          </a:p>
        </p:txBody>
      </p:sp>
      <p:sp>
        <p:nvSpPr>
          <p:cNvPr id="3" name="Content Placeholder 2"/>
          <p:cNvSpPr>
            <a:spLocks noGrp="1"/>
          </p:cNvSpPr>
          <p:nvPr>
            <p:ph sz="quarter" idx="13"/>
          </p:nvPr>
        </p:nvSpPr>
        <p:spPr>
          <a:xfrm>
            <a:off x="913773" y="1931831"/>
            <a:ext cx="10574181" cy="4926169"/>
          </a:xfrm>
        </p:spPr>
        <p:txBody>
          <a:bodyPr>
            <a:normAutofit/>
          </a:bodyPr>
          <a:lstStyle/>
          <a:p>
            <a:pPr marL="0" indent="0">
              <a:buNone/>
            </a:pPr>
            <a:r>
              <a:rPr lang="en-US" sz="2400" dirty="0" err="1"/>
              <a:t>Neni</a:t>
            </a:r>
            <a:r>
              <a:rPr lang="en-US" sz="2400" dirty="0"/>
              <a:t> </a:t>
            </a:r>
            <a:r>
              <a:rPr lang="en-US" sz="2400" dirty="0" smtClean="0"/>
              <a:t>12 - </a:t>
            </a:r>
            <a:r>
              <a:rPr lang="en-US" sz="2400" dirty="0" err="1"/>
              <a:t>Rafineritë</a:t>
            </a:r>
            <a:r>
              <a:rPr lang="en-US" sz="2400" dirty="0"/>
              <a:t> e </a:t>
            </a:r>
            <a:r>
              <a:rPr lang="en-US" sz="2400" dirty="0" err="1"/>
              <a:t>naftës</a:t>
            </a:r>
            <a:endParaRPr lang="en-US" sz="2400" dirty="0"/>
          </a:p>
          <a:p>
            <a:pPr marL="342900" indent="-342900">
              <a:buFont typeface="+mj-lt"/>
              <a:buAutoNum type="arabicPeriod"/>
            </a:pPr>
            <a:r>
              <a:rPr lang="en-US" sz="1600" cap="none" dirty="0" smtClean="0"/>
              <a:t>R</a:t>
            </a:r>
            <a:r>
              <a:rPr lang="sq-AL" sz="1600" cap="none" dirty="0" err="1" smtClean="0"/>
              <a:t>afineritë</a:t>
            </a:r>
            <a:r>
              <a:rPr lang="sq-AL" sz="1600" cap="none" dirty="0" smtClean="0"/>
              <a:t> e naftës janë persona juridike, të themeluara në formën e </a:t>
            </a:r>
            <a:r>
              <a:rPr lang="sq-AL" sz="1600" cap="none" dirty="0" err="1" smtClean="0"/>
              <a:t>shoqerisë</a:t>
            </a:r>
            <a:r>
              <a:rPr lang="sq-AL" sz="1600" cap="none" dirty="0" smtClean="0"/>
              <a:t> aksionare, të cilat me marrjen e </a:t>
            </a:r>
            <a:r>
              <a:rPr lang="sq-AL" sz="1600" cap="none" dirty="0" err="1" smtClean="0"/>
              <a:t>licences</a:t>
            </a:r>
            <a:r>
              <a:rPr lang="sq-AL" sz="1600" cap="none" dirty="0" smtClean="0"/>
              <a:t> se koncesionit, kryejnë veprimtari në përpunimin e naftës bruto, duke prodhuar nënprodukte të saj. rafineritë e naftës për tregtimin e produkteve të tyre kanë të drejtë të formojnë shoqëri tregtimi me shumicë të nënprodukteve të naftës apo të zotërojnë aksione në një shoqëri të tillë. në këto raste rafineritë e naftës duhet të respektojnë dispozitat lidhur me konkurrencën. </a:t>
            </a:r>
            <a:endParaRPr lang="en-US" sz="1600" cap="none" dirty="0" smtClean="0"/>
          </a:p>
          <a:p>
            <a:pPr marL="342900" indent="-342900">
              <a:buFont typeface="+mj-lt"/>
              <a:buAutoNum type="arabicPeriod"/>
            </a:pPr>
            <a:r>
              <a:rPr lang="en-US" sz="1600" cap="none" dirty="0"/>
              <a:t>R</a:t>
            </a:r>
            <a:r>
              <a:rPr lang="sq-AL" sz="1600" cap="none" dirty="0" err="1" smtClean="0"/>
              <a:t>afineritë</a:t>
            </a:r>
            <a:r>
              <a:rPr lang="sq-AL" sz="1600" cap="none" dirty="0" smtClean="0"/>
              <a:t> e naftës janë të detyruara të zbatojnë normat dhe kushtet teknike të projektit. ndryshimet në skemën dhe kartën teknologjike të funksionimit të rafinerive bëhen vetëm me miratim të ministrisë përgjegjëse për hidrokarburet. transferimi i licencës përkatëse të rafinerisë lejohet vetëm pas miratimit të ministrisë përgjegjëse për hidrokarburet, sipas kushteve dhe procedurës të parashikuar me vendim të këshillit të ministrave. </a:t>
            </a:r>
            <a:endParaRPr lang="en-US" sz="1600" cap="none" dirty="0" smtClean="0"/>
          </a:p>
          <a:p>
            <a:pPr marL="342900" indent="-342900">
              <a:buFont typeface="+mj-lt"/>
              <a:buAutoNum type="arabicPeriod"/>
            </a:pPr>
            <a:r>
              <a:rPr lang="en-US" sz="1600" cap="none" dirty="0"/>
              <a:t> </a:t>
            </a:r>
            <a:r>
              <a:rPr lang="sq-AL" sz="1600" cap="none" dirty="0" smtClean="0"/>
              <a:t>Rafineritë </a:t>
            </a:r>
            <a:r>
              <a:rPr lang="sq-AL" sz="1600" cap="none" dirty="0"/>
              <a:t>e naftës përgjigjen për markën e prodhimit dhe cilësinë e nënprodukteve të naftës të prodhuara prej tyre</a:t>
            </a:r>
            <a:r>
              <a:rPr lang="sq-AL" sz="1600" cap="none" dirty="0" smtClean="0"/>
              <a:t>.</a:t>
            </a:r>
            <a:endParaRPr lang="en-US" sz="1600" cap="none" dirty="0" smtClean="0"/>
          </a:p>
        </p:txBody>
      </p:sp>
    </p:spTree>
    <p:extLst>
      <p:ext uri="{BB962C8B-B14F-4D97-AF65-F5344CB8AC3E}">
        <p14:creationId xmlns:p14="http://schemas.microsoft.com/office/powerpoint/2010/main" val="149011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ndmbajtësi i përmbajtjes 2"/>
          <p:cNvSpPr>
            <a:spLocks noGrp="1"/>
          </p:cNvSpPr>
          <p:nvPr>
            <p:ph sz="quarter" idx="13"/>
          </p:nvPr>
        </p:nvSpPr>
        <p:spPr/>
        <p:txBody>
          <a:bodyPr/>
          <a:lstStyle/>
          <a:p>
            <a:pPr marL="0" indent="0">
              <a:buNone/>
            </a:pPr>
            <a:r>
              <a:rPr lang="sq-AL" dirty="0"/>
              <a:t>Neni 12/1 1. Impiantet e përpunimit </a:t>
            </a:r>
            <a:endParaRPr lang="en-US" dirty="0" smtClean="0"/>
          </a:p>
          <a:p>
            <a:pPr marL="457200" indent="-457200">
              <a:buFont typeface="+mj-lt"/>
              <a:buAutoNum type="arabicPeriod"/>
            </a:pPr>
            <a:r>
              <a:rPr lang="sq-AL" cap="none" dirty="0" smtClean="0"/>
              <a:t>Impiantet </a:t>
            </a:r>
            <a:r>
              <a:rPr lang="en-US" cap="none" dirty="0"/>
              <a:t>e</a:t>
            </a:r>
            <a:r>
              <a:rPr lang="sq-AL" cap="none" dirty="0" smtClean="0"/>
              <a:t> Përpunimit janë persona juridikë, të krijuar sipas legjislacionit në fuqi, që ushtrojnë veprimtari në fushën e përpunimit të nënprodukteve të naftës. </a:t>
            </a:r>
            <a:r>
              <a:rPr lang="en-US" cap="none" dirty="0" smtClean="0"/>
              <a:t>N</a:t>
            </a:r>
            <a:r>
              <a:rPr lang="sq-AL" cap="none" dirty="0" err="1" smtClean="0"/>
              <a:t>dërtimi</a:t>
            </a:r>
            <a:r>
              <a:rPr lang="sq-AL" cap="none" dirty="0" smtClean="0"/>
              <a:t> dhe funksionimi i impianteve të përpunimit bëhet pasi ato të jenë pajisur me “licencë përpunimi”, të lëshuar nga ministria përgjegjëse për hidrokarburet, sipas procedurave dhe kushteve të përcaktuara me vendim të </a:t>
            </a:r>
            <a:r>
              <a:rPr lang="en-US" cap="none" dirty="0" smtClean="0"/>
              <a:t>K</a:t>
            </a:r>
            <a:r>
              <a:rPr lang="sq-AL" cap="none" dirty="0" err="1" smtClean="0"/>
              <a:t>ëshillit</a:t>
            </a:r>
            <a:r>
              <a:rPr lang="sq-AL" cap="none" dirty="0" smtClean="0"/>
              <a:t> të </a:t>
            </a:r>
            <a:r>
              <a:rPr lang="en-US" cap="none" dirty="0" smtClean="0"/>
              <a:t>M</a:t>
            </a:r>
            <a:r>
              <a:rPr lang="sq-AL" cap="none" dirty="0" err="1" smtClean="0"/>
              <a:t>inistrave</a:t>
            </a:r>
            <a:r>
              <a:rPr lang="sq-AL" cap="none" dirty="0" smtClean="0"/>
              <a:t>.</a:t>
            </a:r>
            <a:endParaRPr lang="en-US" cap="none" dirty="0" smtClean="0"/>
          </a:p>
          <a:p>
            <a:pPr marL="457200" indent="-457200">
              <a:buFont typeface="+mj-lt"/>
              <a:buAutoNum type="arabicPeriod"/>
            </a:pPr>
            <a:r>
              <a:rPr lang="sq-AL" cap="none" dirty="0" smtClean="0"/>
              <a:t>Impiantet </a:t>
            </a:r>
            <a:r>
              <a:rPr lang="sq-AL" cap="none" dirty="0"/>
              <a:t>e përpunimit përgjigjen për markën e prodhimit dhe cilësinë e produkteve </a:t>
            </a:r>
            <a:r>
              <a:rPr lang="sq-AL" cap="none" dirty="0" smtClean="0"/>
              <a:t>që</a:t>
            </a:r>
            <a:r>
              <a:rPr lang="en-US" cap="none" dirty="0" smtClean="0"/>
              <a:t>   </a:t>
            </a:r>
            <a:r>
              <a:rPr lang="sq-AL" cap="none" dirty="0" smtClean="0"/>
              <a:t>prodhojnë</a:t>
            </a:r>
            <a:r>
              <a:rPr lang="sq-AL" cap="none" dirty="0"/>
              <a:t>.</a:t>
            </a:r>
          </a:p>
        </p:txBody>
      </p:sp>
      <p:sp>
        <p:nvSpPr>
          <p:cNvPr id="5" name="Title 1"/>
          <p:cNvSpPr>
            <a:spLocks noGrp="1"/>
          </p:cNvSpPr>
          <p:nvPr>
            <p:ph type="title"/>
          </p:nvPr>
        </p:nvSpPr>
        <p:spPr>
          <a:xfrm>
            <a:off x="913773" y="335654"/>
            <a:ext cx="10364451" cy="1394291"/>
          </a:xfrm>
        </p:spPr>
        <p:txBody>
          <a:bodyPr>
            <a:normAutofit fontScale="90000"/>
          </a:bodyPr>
          <a:lstStyle/>
          <a:p>
            <a:r>
              <a:rPr lang="en-US" dirty="0" err="1"/>
              <a:t>Ligji</a:t>
            </a:r>
            <a:r>
              <a:rPr lang="en-US" dirty="0"/>
              <a:t> 8450/1999 </a:t>
            </a:r>
            <a:r>
              <a:rPr lang="en-US" dirty="0" smtClean="0"/>
              <a:t>“</a:t>
            </a:r>
            <a:r>
              <a:rPr lang="en-US" dirty="0" err="1"/>
              <a:t>Për</a:t>
            </a:r>
            <a:r>
              <a:rPr lang="en-US" dirty="0"/>
              <a:t> </a:t>
            </a:r>
            <a:r>
              <a:rPr lang="en-US" dirty="0" err="1"/>
              <a:t>Përpunimin</a:t>
            </a:r>
            <a:r>
              <a:rPr lang="en-US" dirty="0"/>
              <a:t>, </a:t>
            </a:r>
            <a:r>
              <a:rPr lang="en-US" dirty="0" err="1"/>
              <a:t>Transportimin</a:t>
            </a:r>
            <a:r>
              <a:rPr lang="en-US" dirty="0"/>
              <a:t> </a:t>
            </a:r>
            <a:r>
              <a:rPr lang="en-US" dirty="0" err="1"/>
              <a:t>dhe</a:t>
            </a:r>
            <a:r>
              <a:rPr lang="en-US" dirty="0"/>
              <a:t> </a:t>
            </a:r>
            <a:r>
              <a:rPr lang="en-US" dirty="0" err="1"/>
              <a:t>Tregtimin</a:t>
            </a:r>
            <a:r>
              <a:rPr lang="en-US" dirty="0"/>
              <a:t> e </a:t>
            </a:r>
            <a:r>
              <a:rPr lang="en-US" dirty="0" err="1"/>
              <a:t>Naftës</a:t>
            </a:r>
            <a:r>
              <a:rPr lang="en-US" dirty="0"/>
              <a:t>, </a:t>
            </a:r>
            <a:r>
              <a:rPr lang="en-US" dirty="0" err="1"/>
              <a:t>Gazit</a:t>
            </a:r>
            <a:r>
              <a:rPr lang="en-US" dirty="0"/>
              <a:t> </a:t>
            </a:r>
            <a:r>
              <a:rPr lang="en-US" dirty="0" err="1"/>
              <a:t>dhe</a:t>
            </a:r>
            <a:r>
              <a:rPr lang="en-US" dirty="0"/>
              <a:t> </a:t>
            </a:r>
            <a:r>
              <a:rPr lang="en-US" dirty="0" err="1"/>
              <a:t>Nënprodukteve</a:t>
            </a:r>
            <a:r>
              <a:rPr lang="en-US" dirty="0"/>
              <a:t> </a:t>
            </a:r>
            <a:r>
              <a:rPr lang="en-US" dirty="0" err="1"/>
              <a:t>të</a:t>
            </a:r>
            <a:r>
              <a:rPr lang="en-US" dirty="0"/>
              <a:t> </a:t>
            </a:r>
            <a:r>
              <a:rPr lang="en-US" dirty="0" err="1"/>
              <a:t>tyre</a:t>
            </a:r>
            <a:r>
              <a:rPr lang="en-US" dirty="0"/>
              <a:t>”, </a:t>
            </a:r>
            <a:r>
              <a:rPr lang="en-US" dirty="0" err="1" smtClean="0"/>
              <a:t>te</a:t>
            </a:r>
            <a:r>
              <a:rPr lang="en-US" dirty="0" smtClean="0"/>
              <a:t> </a:t>
            </a:r>
            <a:r>
              <a:rPr lang="en-US" dirty="0" err="1"/>
              <a:t>ndryshuar</a:t>
            </a:r>
            <a:r>
              <a:rPr lang="en-US" dirty="0" smtClean="0"/>
              <a:t>.</a:t>
            </a:r>
            <a:endParaRPr lang="en-US" dirty="0"/>
          </a:p>
        </p:txBody>
      </p:sp>
    </p:spTree>
    <p:extLst>
      <p:ext uri="{BB962C8B-B14F-4D97-AF65-F5344CB8AC3E}">
        <p14:creationId xmlns:p14="http://schemas.microsoft.com/office/powerpoint/2010/main" val="17377508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li 1"/>
          <p:cNvSpPr>
            <a:spLocks noGrp="1"/>
          </p:cNvSpPr>
          <p:nvPr>
            <p:ph type="title"/>
          </p:nvPr>
        </p:nvSpPr>
        <p:spPr>
          <a:xfrm>
            <a:off x="913775" y="391886"/>
            <a:ext cx="10364451" cy="1056904"/>
          </a:xfrm>
        </p:spPr>
        <p:txBody>
          <a:bodyPr>
            <a:normAutofit/>
          </a:bodyPr>
          <a:lstStyle/>
          <a:p>
            <a:r>
              <a:rPr lang="en-US" sz="2400" dirty="0" err="1"/>
              <a:t>Ligji</a:t>
            </a:r>
            <a:r>
              <a:rPr lang="en-US" sz="2400" dirty="0"/>
              <a:t> 8450/1999 </a:t>
            </a:r>
            <a:r>
              <a:rPr lang="en-US" sz="2400" dirty="0" smtClean="0"/>
              <a:t>“</a:t>
            </a:r>
            <a:r>
              <a:rPr lang="en-US" sz="2400" dirty="0" err="1"/>
              <a:t>Për</a:t>
            </a:r>
            <a:r>
              <a:rPr lang="en-US" sz="2400" dirty="0"/>
              <a:t> </a:t>
            </a:r>
            <a:r>
              <a:rPr lang="en-US" sz="2400" dirty="0" err="1"/>
              <a:t>Përpunimin</a:t>
            </a:r>
            <a:r>
              <a:rPr lang="en-US" sz="2400" dirty="0"/>
              <a:t>, </a:t>
            </a:r>
            <a:r>
              <a:rPr lang="en-US" sz="2400" dirty="0" err="1"/>
              <a:t>Transportimin</a:t>
            </a:r>
            <a:r>
              <a:rPr lang="en-US" sz="2400" dirty="0"/>
              <a:t> </a:t>
            </a:r>
            <a:r>
              <a:rPr lang="en-US" sz="2400" dirty="0" err="1"/>
              <a:t>dhe</a:t>
            </a:r>
            <a:r>
              <a:rPr lang="en-US" sz="2400" dirty="0"/>
              <a:t> </a:t>
            </a:r>
            <a:r>
              <a:rPr lang="en-US" sz="2400" dirty="0" err="1"/>
              <a:t>Tregtimin</a:t>
            </a:r>
            <a:r>
              <a:rPr lang="en-US" sz="2400" dirty="0"/>
              <a:t> e </a:t>
            </a:r>
            <a:r>
              <a:rPr lang="en-US" sz="2400" dirty="0" err="1"/>
              <a:t>Naftës</a:t>
            </a:r>
            <a:r>
              <a:rPr lang="en-US" sz="2400" dirty="0"/>
              <a:t>, </a:t>
            </a:r>
            <a:r>
              <a:rPr lang="en-US" sz="2400" dirty="0" err="1"/>
              <a:t>Gazit</a:t>
            </a:r>
            <a:r>
              <a:rPr lang="en-US" sz="2400" dirty="0"/>
              <a:t> </a:t>
            </a:r>
            <a:r>
              <a:rPr lang="en-US" sz="2400" dirty="0" err="1"/>
              <a:t>dhe</a:t>
            </a:r>
            <a:r>
              <a:rPr lang="en-US" sz="2400" dirty="0"/>
              <a:t> </a:t>
            </a:r>
            <a:r>
              <a:rPr lang="en-US" sz="2400" dirty="0" err="1"/>
              <a:t>Nënprodukteve</a:t>
            </a:r>
            <a:r>
              <a:rPr lang="en-US" sz="2400" dirty="0"/>
              <a:t> </a:t>
            </a:r>
            <a:r>
              <a:rPr lang="en-US" sz="2400" dirty="0" err="1"/>
              <a:t>të</a:t>
            </a:r>
            <a:r>
              <a:rPr lang="en-US" sz="2400" dirty="0"/>
              <a:t> </a:t>
            </a:r>
            <a:r>
              <a:rPr lang="en-US" sz="2400" dirty="0" err="1"/>
              <a:t>tyre</a:t>
            </a:r>
            <a:r>
              <a:rPr lang="en-US" sz="2400" dirty="0"/>
              <a:t>”, </a:t>
            </a:r>
            <a:r>
              <a:rPr lang="en-US" sz="2400" dirty="0" err="1" smtClean="0"/>
              <a:t>te</a:t>
            </a:r>
            <a:r>
              <a:rPr lang="en-US" sz="2400" dirty="0" smtClean="0"/>
              <a:t> </a:t>
            </a:r>
            <a:r>
              <a:rPr lang="en-US" sz="2400" dirty="0" err="1" smtClean="0"/>
              <a:t>ndryshuar</a:t>
            </a:r>
            <a:r>
              <a:rPr lang="en-US" sz="2400" dirty="0"/>
              <a:t>.</a:t>
            </a:r>
            <a:endParaRPr lang="sq-AL" sz="2400" dirty="0"/>
          </a:p>
        </p:txBody>
      </p:sp>
      <p:sp>
        <p:nvSpPr>
          <p:cNvPr id="3" name="Vendmbajtësi i përmbajtjes 2"/>
          <p:cNvSpPr>
            <a:spLocks noGrp="1"/>
          </p:cNvSpPr>
          <p:nvPr>
            <p:ph sz="quarter" idx="13"/>
          </p:nvPr>
        </p:nvSpPr>
        <p:spPr>
          <a:xfrm>
            <a:off x="617517" y="1258785"/>
            <a:ext cx="11103427" cy="5332020"/>
          </a:xfrm>
        </p:spPr>
        <p:txBody>
          <a:bodyPr>
            <a:normAutofit/>
          </a:bodyPr>
          <a:lstStyle/>
          <a:p>
            <a:pPr marL="0" indent="0">
              <a:buNone/>
            </a:pPr>
            <a:r>
              <a:rPr lang="sq-AL" sz="1400" dirty="0"/>
              <a:t>Neni 14 </a:t>
            </a:r>
            <a:endParaRPr lang="en-US" sz="1400" dirty="0" smtClean="0"/>
          </a:p>
          <a:p>
            <a:pPr marL="0" indent="0">
              <a:buNone/>
            </a:pPr>
            <a:r>
              <a:rPr lang="en-US" sz="1450" cap="none" dirty="0" smtClean="0"/>
              <a:t>S</a:t>
            </a:r>
            <a:r>
              <a:rPr lang="sq-AL" sz="1450" cap="none" dirty="0" err="1" smtClean="0"/>
              <a:t>hoqëritë</a:t>
            </a:r>
            <a:r>
              <a:rPr lang="sq-AL" sz="1450" cap="none" dirty="0" smtClean="0"/>
              <a:t> e tregtimit me shumicë </a:t>
            </a:r>
            <a:endParaRPr lang="en-US" sz="1450" cap="none" dirty="0" smtClean="0"/>
          </a:p>
          <a:p>
            <a:pPr marL="0" indent="0">
              <a:buNone/>
            </a:pPr>
            <a:r>
              <a:rPr lang="en-US" sz="1450" cap="none" dirty="0"/>
              <a:t>1</a:t>
            </a:r>
            <a:r>
              <a:rPr lang="sq-AL" sz="1450" cap="none" dirty="0" smtClean="0"/>
              <a:t>. </a:t>
            </a:r>
            <a:r>
              <a:rPr lang="en-US" sz="1450" cap="none" dirty="0" smtClean="0"/>
              <a:t>V</a:t>
            </a:r>
            <a:r>
              <a:rPr lang="sq-AL" sz="1450" cap="none" dirty="0" err="1" smtClean="0"/>
              <a:t>eprimtaria</a:t>
            </a:r>
            <a:r>
              <a:rPr lang="sq-AL" sz="1450" cap="none" dirty="0" smtClean="0"/>
              <a:t> e tregtimit me shumicë të naftës bruto, gazit natyror dhe nënprodukteve të tyre, të vendit a të importit, ushtrohet nga shoqëritë e tregtimit me shumicë. përjashtim nga ky rregull bëjnë: a. personat juridike që prodhojnë hidrokarbure në baze të ligjit nr.7746, datë 28.7.1993 "për hidrokarburet" (kërkimi dhe prodhimi), të cilët kanë edhe të drejtën e tregimit të prodhimit të tyre vetëm në rafineritë e naftës, eksport dhe të shoqëritë e pajisura me licencë tregtimi të page 8 </a:t>
            </a:r>
            <a:r>
              <a:rPr lang="sq-AL" sz="1450" cap="none" dirty="0" err="1" smtClean="0"/>
              <a:t>of</a:t>
            </a:r>
            <a:r>
              <a:rPr lang="sq-AL" sz="1450" cap="none" dirty="0" smtClean="0"/>
              <a:t> 17 kategorisë 0/a.; b. rafineritë e naftës të cilat do të tregtojnë prodhimet e tyre. c) impiantet e përpunimit që do të tregtojnë prodhimet e tyre. shoqëritë e tregtimit me shumicë kanë të drejtë ta ushtrojnë veprimtarinë e tyre në të gjithë ose në një pjese të territorit të vendit. këto shoqëri disponojnë impiante për depozitimin e naftës, gazit dhe nënprodukteve të tjera dhe përgjigjen për funksionimin e këtyre impianteve, në përputhje me normat teknike të miratuara nga ministria dhe masat e mbrojtjes nga zjarri (MNZ). </a:t>
            </a:r>
            <a:endParaRPr lang="en-US" sz="1450" cap="none" dirty="0" smtClean="0"/>
          </a:p>
          <a:p>
            <a:pPr marL="0" indent="0">
              <a:buNone/>
            </a:pPr>
            <a:r>
              <a:rPr lang="en-US" sz="1450" cap="none" dirty="0"/>
              <a:t>2</a:t>
            </a:r>
            <a:r>
              <a:rPr lang="sq-AL" sz="1450" cap="none" dirty="0" smtClean="0"/>
              <a:t>. </a:t>
            </a:r>
            <a:r>
              <a:rPr lang="sq-AL" sz="1450" cap="none" dirty="0"/>
              <a:t>Shoqëria e tregtimit me shumicë përgjigjet për sasinë dhe cilësinë e ngarkesës </a:t>
            </a:r>
            <a:r>
              <a:rPr lang="sq-AL" sz="1450" cap="none" dirty="0" smtClean="0"/>
              <a:t>gjatë</a:t>
            </a:r>
            <a:r>
              <a:rPr lang="en-US" sz="1450" cap="none" dirty="0" smtClean="0"/>
              <a:t> </a:t>
            </a:r>
            <a:r>
              <a:rPr lang="sq-AL" sz="1450" cap="none" dirty="0" smtClean="0"/>
              <a:t>transportit.</a:t>
            </a:r>
            <a:endParaRPr lang="en-US" sz="1450" cap="none" dirty="0" smtClean="0"/>
          </a:p>
          <a:p>
            <a:pPr marL="0" indent="0">
              <a:buNone/>
            </a:pPr>
            <a:r>
              <a:rPr lang="en-US" sz="1450" cap="none" dirty="0"/>
              <a:t>3</a:t>
            </a:r>
            <a:r>
              <a:rPr lang="sq-AL" sz="1450" cap="none" dirty="0" smtClean="0"/>
              <a:t>. </a:t>
            </a:r>
            <a:r>
              <a:rPr lang="sq-AL" sz="1450" cap="none" dirty="0"/>
              <a:t>Futja në treg dhe përdorimi i pajisjeve nën presion, që shërbejnë për trajtimin </a:t>
            </a:r>
            <a:r>
              <a:rPr lang="sq-AL" sz="1450" cap="none" dirty="0" smtClean="0"/>
              <a:t>dhe</a:t>
            </a:r>
            <a:r>
              <a:rPr lang="en-US" sz="1450" cap="none" dirty="0" smtClean="0"/>
              <a:t> </a:t>
            </a:r>
            <a:r>
              <a:rPr lang="sq-AL" sz="1450" cap="none" dirty="0" smtClean="0"/>
              <a:t>ambalazhimin </a:t>
            </a:r>
            <a:r>
              <a:rPr lang="sq-AL" sz="1450" cap="none" dirty="0"/>
              <a:t>e gazit të lëngshëm të naftës (GLN) nga shoqëritë e tregtimit </a:t>
            </a:r>
            <a:r>
              <a:rPr lang="sq-AL" sz="1450" cap="none" dirty="0" smtClean="0"/>
              <a:t>me</a:t>
            </a:r>
            <a:r>
              <a:rPr lang="en-US" sz="1450" cap="none" dirty="0" smtClean="0"/>
              <a:t> </a:t>
            </a:r>
            <a:r>
              <a:rPr lang="sq-AL" sz="1450" cap="none" dirty="0" smtClean="0"/>
              <a:t>shumicë </a:t>
            </a:r>
            <a:r>
              <a:rPr lang="sq-AL" sz="1450" cap="none" dirty="0"/>
              <a:t>të këtij nënprodukti, bëhet vetëm kur ato plotësojnë kushtet teknike </a:t>
            </a:r>
            <a:r>
              <a:rPr lang="sq-AL" sz="1450" cap="none" dirty="0" smtClean="0"/>
              <a:t>dhe</a:t>
            </a:r>
            <a:r>
              <a:rPr lang="en-US" sz="1450" cap="none" dirty="0" smtClean="0"/>
              <a:t> </a:t>
            </a:r>
            <a:r>
              <a:rPr lang="sq-AL" sz="1450" cap="none" dirty="0" smtClean="0"/>
              <a:t>kërkesat </a:t>
            </a:r>
            <a:r>
              <a:rPr lang="sq-AL" sz="1450" cap="none" dirty="0"/>
              <a:t>e përcaktuara në legjislacionin në fuqi.</a:t>
            </a:r>
          </a:p>
          <a:p>
            <a:pPr marL="0" indent="0">
              <a:buNone/>
            </a:pPr>
            <a:r>
              <a:rPr lang="sq-AL" sz="1450" cap="none" dirty="0"/>
              <a:t>Shoqëritë e tregtimit me shumicë të gazit të lëngshëm të naftës përgjigjen </a:t>
            </a:r>
            <a:r>
              <a:rPr lang="sq-AL" sz="1450" cap="none" dirty="0" smtClean="0"/>
              <a:t>për</a:t>
            </a:r>
            <a:r>
              <a:rPr lang="en-US" sz="1450" cap="none" dirty="0" smtClean="0"/>
              <a:t> </a:t>
            </a:r>
            <a:r>
              <a:rPr lang="sq-AL" sz="1450" cap="none" dirty="0" smtClean="0"/>
              <a:t>kryerjen </a:t>
            </a:r>
            <a:r>
              <a:rPr lang="sq-AL" sz="1450" cap="none" dirty="0"/>
              <a:t>e kontrollit teknik dhe mbushjen e bombolave me GLN.</a:t>
            </a:r>
          </a:p>
          <a:p>
            <a:pPr marL="0" indent="0">
              <a:buNone/>
            </a:pPr>
            <a:r>
              <a:rPr lang="sq-AL" sz="1450" cap="none" dirty="0"/>
              <a:t>Shoqëritë e tregtimit me shumicë, përpara futjes së bombolave në treg, </a:t>
            </a:r>
            <a:r>
              <a:rPr lang="sq-AL" sz="1450" cap="none" dirty="0" smtClean="0"/>
              <a:t>bëjnë</a:t>
            </a:r>
            <a:r>
              <a:rPr lang="en-US" sz="1450" cap="none" dirty="0" smtClean="0"/>
              <a:t> </a:t>
            </a:r>
            <a:r>
              <a:rPr lang="sq-AL" sz="1450" cap="none" dirty="0" smtClean="0"/>
              <a:t>evidentimin </a:t>
            </a:r>
            <a:r>
              <a:rPr lang="sq-AL" sz="1450" cap="none" dirty="0"/>
              <a:t>e tyre për markën tregtare të shoqërisë, peshën neto, peshën bruto, </a:t>
            </a:r>
            <a:r>
              <a:rPr lang="sq-AL" sz="1450" cap="none" dirty="0" smtClean="0"/>
              <a:t>vitin</a:t>
            </a:r>
            <a:r>
              <a:rPr lang="en-US" sz="1450" cap="none" dirty="0" smtClean="0"/>
              <a:t> </a:t>
            </a:r>
            <a:r>
              <a:rPr lang="sq-AL" sz="1450" cap="none" dirty="0" smtClean="0"/>
              <a:t>e </a:t>
            </a:r>
            <a:r>
              <a:rPr lang="sq-AL" sz="1450" cap="none" dirty="0"/>
              <a:t>prodhimit, datën e kontrollit teknik, si dhe udhëzimin për përdorim të sigurt të </a:t>
            </a:r>
            <a:r>
              <a:rPr lang="sq-AL" sz="1450" cap="none" dirty="0" smtClean="0"/>
              <a:t>tyre</a:t>
            </a:r>
            <a:r>
              <a:rPr lang="en-US" sz="1450" cap="none" dirty="0" smtClean="0"/>
              <a:t>.</a:t>
            </a:r>
            <a:endParaRPr lang="sq-AL" sz="1450" cap="none" dirty="0"/>
          </a:p>
        </p:txBody>
      </p:sp>
    </p:spTree>
    <p:extLst>
      <p:ext uri="{BB962C8B-B14F-4D97-AF65-F5344CB8AC3E}">
        <p14:creationId xmlns:p14="http://schemas.microsoft.com/office/powerpoint/2010/main" val="2862944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li 1"/>
          <p:cNvSpPr>
            <a:spLocks noGrp="1"/>
          </p:cNvSpPr>
          <p:nvPr>
            <p:ph type="title"/>
          </p:nvPr>
        </p:nvSpPr>
        <p:spPr>
          <a:xfrm>
            <a:off x="913775" y="225631"/>
            <a:ext cx="10364451" cy="1068779"/>
          </a:xfrm>
        </p:spPr>
        <p:txBody>
          <a:bodyPr>
            <a:normAutofit/>
          </a:bodyPr>
          <a:lstStyle/>
          <a:p>
            <a:r>
              <a:rPr lang="en-US" sz="2400" dirty="0" err="1"/>
              <a:t>Ligji</a:t>
            </a:r>
            <a:r>
              <a:rPr lang="en-US" sz="2400" dirty="0"/>
              <a:t> 8450/1999 “</a:t>
            </a:r>
            <a:r>
              <a:rPr lang="en-US" sz="2400" dirty="0" err="1"/>
              <a:t>Për</a:t>
            </a:r>
            <a:r>
              <a:rPr lang="en-US" sz="2400" dirty="0"/>
              <a:t> </a:t>
            </a:r>
            <a:r>
              <a:rPr lang="en-US" sz="2400" dirty="0" err="1"/>
              <a:t>Përpunimin</a:t>
            </a:r>
            <a:r>
              <a:rPr lang="en-US" sz="2400" dirty="0"/>
              <a:t>, </a:t>
            </a:r>
            <a:r>
              <a:rPr lang="en-US" sz="2400" dirty="0" err="1"/>
              <a:t>Transportimin</a:t>
            </a:r>
            <a:r>
              <a:rPr lang="en-US" sz="2400" dirty="0"/>
              <a:t> </a:t>
            </a:r>
            <a:r>
              <a:rPr lang="en-US" sz="2400" dirty="0" err="1"/>
              <a:t>dhe</a:t>
            </a:r>
            <a:r>
              <a:rPr lang="en-US" sz="2400" dirty="0"/>
              <a:t> </a:t>
            </a:r>
            <a:r>
              <a:rPr lang="en-US" sz="2400" dirty="0" err="1"/>
              <a:t>Tregtimin</a:t>
            </a:r>
            <a:r>
              <a:rPr lang="en-US" sz="2400" dirty="0"/>
              <a:t> e </a:t>
            </a:r>
            <a:r>
              <a:rPr lang="en-US" sz="2400" dirty="0" err="1"/>
              <a:t>Naftës</a:t>
            </a:r>
            <a:r>
              <a:rPr lang="en-US" sz="2400" dirty="0"/>
              <a:t>, </a:t>
            </a:r>
            <a:r>
              <a:rPr lang="en-US" sz="2400" dirty="0" err="1"/>
              <a:t>Gazit</a:t>
            </a:r>
            <a:r>
              <a:rPr lang="en-US" sz="2400" dirty="0"/>
              <a:t> </a:t>
            </a:r>
            <a:r>
              <a:rPr lang="en-US" sz="2400" dirty="0" err="1"/>
              <a:t>dhe</a:t>
            </a:r>
            <a:r>
              <a:rPr lang="en-US" sz="2400" dirty="0"/>
              <a:t> </a:t>
            </a:r>
            <a:r>
              <a:rPr lang="en-US" sz="2400" dirty="0" err="1"/>
              <a:t>Nënprodukteve</a:t>
            </a:r>
            <a:r>
              <a:rPr lang="en-US" sz="2400" dirty="0"/>
              <a:t> </a:t>
            </a:r>
            <a:r>
              <a:rPr lang="en-US" sz="2400" dirty="0" err="1"/>
              <a:t>të</a:t>
            </a:r>
            <a:r>
              <a:rPr lang="en-US" sz="2400" dirty="0"/>
              <a:t> </a:t>
            </a:r>
            <a:r>
              <a:rPr lang="en-US" sz="2400" dirty="0" err="1"/>
              <a:t>tyre</a:t>
            </a:r>
            <a:r>
              <a:rPr lang="en-US" sz="2400" dirty="0"/>
              <a:t>”, </a:t>
            </a:r>
            <a:r>
              <a:rPr lang="en-US" sz="2400" dirty="0" err="1"/>
              <a:t>te</a:t>
            </a:r>
            <a:r>
              <a:rPr lang="en-US" sz="2400" dirty="0"/>
              <a:t> </a:t>
            </a:r>
            <a:r>
              <a:rPr lang="en-US" sz="2400" dirty="0" err="1"/>
              <a:t>ndryshuar</a:t>
            </a:r>
            <a:r>
              <a:rPr lang="en-US" sz="2400" dirty="0"/>
              <a:t>.</a:t>
            </a:r>
            <a:endParaRPr lang="sq-AL" sz="2400" dirty="0"/>
          </a:p>
        </p:txBody>
      </p:sp>
      <p:sp>
        <p:nvSpPr>
          <p:cNvPr id="3" name="Vendmbajtësi i përmbajtjes 2"/>
          <p:cNvSpPr>
            <a:spLocks noGrp="1"/>
          </p:cNvSpPr>
          <p:nvPr>
            <p:ph sz="quarter" idx="13"/>
          </p:nvPr>
        </p:nvSpPr>
        <p:spPr>
          <a:xfrm>
            <a:off x="380010" y="1199408"/>
            <a:ext cx="11435937" cy="4809507"/>
          </a:xfrm>
        </p:spPr>
        <p:txBody>
          <a:bodyPr>
            <a:normAutofit lnSpcReduction="10000"/>
          </a:bodyPr>
          <a:lstStyle/>
          <a:p>
            <a:pPr marL="0" indent="0">
              <a:buNone/>
            </a:pPr>
            <a:r>
              <a:rPr lang="en-US" cap="none" dirty="0">
                <a:solidFill>
                  <a:srgbClr val="FF0000"/>
                </a:solidFill>
              </a:rPr>
              <a:t>N</a:t>
            </a:r>
            <a:r>
              <a:rPr lang="en-US" cap="none" dirty="0" smtClean="0">
                <a:solidFill>
                  <a:srgbClr val="FF0000"/>
                </a:solidFill>
              </a:rPr>
              <a:t>e </a:t>
            </a:r>
            <a:r>
              <a:rPr lang="en-US" cap="none" dirty="0" err="1" smtClean="0">
                <a:solidFill>
                  <a:srgbClr val="FF0000"/>
                </a:solidFill>
              </a:rPr>
              <a:t>zbatim</a:t>
            </a:r>
            <a:r>
              <a:rPr lang="en-US" cap="none" dirty="0" smtClean="0">
                <a:solidFill>
                  <a:srgbClr val="FF0000"/>
                </a:solidFill>
              </a:rPr>
              <a:t> </a:t>
            </a:r>
            <a:r>
              <a:rPr lang="en-US" cap="none" dirty="0" err="1" smtClean="0">
                <a:solidFill>
                  <a:srgbClr val="FF0000"/>
                </a:solidFill>
              </a:rPr>
              <a:t>te</a:t>
            </a:r>
            <a:r>
              <a:rPr lang="en-US" cap="none" dirty="0" smtClean="0">
                <a:solidFill>
                  <a:srgbClr val="FF0000"/>
                </a:solidFill>
              </a:rPr>
              <a:t> </a:t>
            </a:r>
            <a:r>
              <a:rPr lang="en-US" cap="none" dirty="0" err="1" smtClean="0">
                <a:solidFill>
                  <a:srgbClr val="FF0000"/>
                </a:solidFill>
              </a:rPr>
              <a:t>ligjit</a:t>
            </a:r>
            <a:r>
              <a:rPr lang="en-US" cap="none" dirty="0" smtClean="0">
                <a:solidFill>
                  <a:srgbClr val="FF0000"/>
                </a:solidFill>
              </a:rPr>
              <a:t> </a:t>
            </a:r>
            <a:r>
              <a:rPr lang="en-US" cap="none" dirty="0" err="1" smtClean="0">
                <a:solidFill>
                  <a:srgbClr val="FF0000"/>
                </a:solidFill>
              </a:rPr>
              <a:t>nr</a:t>
            </a:r>
            <a:r>
              <a:rPr lang="en-US" cap="none" dirty="0" smtClean="0">
                <a:solidFill>
                  <a:srgbClr val="FF0000"/>
                </a:solidFill>
              </a:rPr>
              <a:t>. 8450/1999, </a:t>
            </a:r>
            <a:r>
              <a:rPr lang="en-US" cap="none" dirty="0" err="1" smtClean="0">
                <a:solidFill>
                  <a:srgbClr val="FF0000"/>
                </a:solidFill>
              </a:rPr>
              <a:t>te</a:t>
            </a:r>
            <a:r>
              <a:rPr lang="en-US" cap="none" dirty="0" smtClean="0">
                <a:solidFill>
                  <a:srgbClr val="FF0000"/>
                </a:solidFill>
              </a:rPr>
              <a:t> </a:t>
            </a:r>
            <a:r>
              <a:rPr lang="en-US" cap="none" dirty="0" err="1" smtClean="0">
                <a:solidFill>
                  <a:srgbClr val="FF0000"/>
                </a:solidFill>
              </a:rPr>
              <a:t>ndryshuar</a:t>
            </a:r>
            <a:r>
              <a:rPr lang="en-US" cap="none" dirty="0" smtClean="0">
                <a:solidFill>
                  <a:srgbClr val="FF0000"/>
                </a:solidFill>
              </a:rPr>
              <a:t> jane </a:t>
            </a:r>
            <a:r>
              <a:rPr lang="en-US" cap="none" dirty="0" err="1" smtClean="0">
                <a:solidFill>
                  <a:srgbClr val="FF0000"/>
                </a:solidFill>
              </a:rPr>
              <a:t>miratuar</a:t>
            </a:r>
            <a:r>
              <a:rPr lang="en-US" cap="none" dirty="0" smtClean="0">
                <a:solidFill>
                  <a:srgbClr val="FF0000"/>
                </a:solidFill>
              </a:rPr>
              <a:t> VKM </a:t>
            </a:r>
            <a:r>
              <a:rPr lang="en-US" cap="none" dirty="0" err="1" smtClean="0">
                <a:solidFill>
                  <a:srgbClr val="FF0000"/>
                </a:solidFill>
              </a:rPr>
              <a:t>si</a:t>
            </a:r>
            <a:r>
              <a:rPr lang="en-US" cap="none" dirty="0" smtClean="0">
                <a:solidFill>
                  <a:srgbClr val="FF0000"/>
                </a:solidFill>
              </a:rPr>
              <a:t> me </a:t>
            </a:r>
            <a:r>
              <a:rPr lang="en-US" cap="none" dirty="0" err="1" smtClean="0">
                <a:solidFill>
                  <a:srgbClr val="FF0000"/>
                </a:solidFill>
              </a:rPr>
              <a:t>poshte</a:t>
            </a:r>
            <a:r>
              <a:rPr lang="en-US" cap="none" dirty="0" smtClean="0">
                <a:solidFill>
                  <a:srgbClr val="FF0000"/>
                </a:solidFill>
              </a:rPr>
              <a:t>:</a:t>
            </a:r>
          </a:p>
          <a:p>
            <a:pPr marL="0" indent="0">
              <a:buNone/>
            </a:pPr>
            <a:endParaRPr lang="en-US" cap="none" dirty="0" smtClean="0">
              <a:solidFill>
                <a:srgbClr val="FF0000"/>
              </a:solidFill>
            </a:endParaRPr>
          </a:p>
          <a:p>
            <a:pPr marL="0" indent="0">
              <a:buNone/>
            </a:pPr>
            <a:r>
              <a:rPr lang="en-US" cap="none" dirty="0" smtClean="0">
                <a:solidFill>
                  <a:srgbClr val="FF0000"/>
                </a:solidFill>
              </a:rPr>
              <a:t>- </a:t>
            </a:r>
            <a:r>
              <a:rPr lang="sq-AL" cap="none" dirty="0"/>
              <a:t>VKM </a:t>
            </a:r>
            <a:r>
              <a:rPr lang="sq-AL" cap="none" dirty="0" err="1"/>
              <a:t>nr</a:t>
            </a:r>
            <a:r>
              <a:rPr lang="sq-AL" cap="none" dirty="0"/>
              <a:t> 19, datë 04.01.2015  “Për procedurat dhe kushtet për dhënien, transferimin dhe përsëritjen e licencës së koncesionit për rafineri për kryerjen e veprimtarisë së përpunimit të naftës bruto për prodhimin e nënprodukteve të saj</a:t>
            </a:r>
            <a:r>
              <a:rPr lang="sq-AL" cap="none" dirty="0" smtClean="0"/>
              <a:t>”</a:t>
            </a:r>
            <a:endParaRPr lang="en-US" cap="none" dirty="0" smtClean="0"/>
          </a:p>
          <a:p>
            <a:pPr marL="0" indent="0">
              <a:buNone/>
            </a:pPr>
            <a:endParaRPr lang="en-US" cap="none" dirty="0" smtClean="0"/>
          </a:p>
          <a:p>
            <a:pPr marL="0" indent="0">
              <a:buNone/>
            </a:pPr>
            <a:r>
              <a:rPr lang="en-US" cap="none" dirty="0" smtClean="0"/>
              <a:t>- VKM </a:t>
            </a:r>
            <a:r>
              <a:rPr lang="en-US" cap="none" dirty="0"/>
              <a:t>nr 755, </a:t>
            </a:r>
            <a:r>
              <a:rPr lang="en-US" cap="none" dirty="0" err="1"/>
              <a:t>datë</a:t>
            </a:r>
            <a:r>
              <a:rPr lang="en-US" cap="none" dirty="0"/>
              <a:t> 12.11.2014  “</a:t>
            </a:r>
            <a:r>
              <a:rPr lang="en-US" cap="none" dirty="0" err="1"/>
              <a:t>Për</a:t>
            </a:r>
            <a:r>
              <a:rPr lang="en-US" cap="none" dirty="0"/>
              <a:t> </a:t>
            </a:r>
            <a:r>
              <a:rPr lang="en-US" cap="none" dirty="0" err="1"/>
              <a:t>përcaktimin</a:t>
            </a:r>
            <a:r>
              <a:rPr lang="en-US" cap="none" dirty="0"/>
              <a:t> e </a:t>
            </a:r>
            <a:r>
              <a:rPr lang="en-US" cap="none" dirty="0" err="1"/>
              <a:t>procedurave</a:t>
            </a:r>
            <a:r>
              <a:rPr lang="en-US" cap="none" dirty="0"/>
              <a:t> e </a:t>
            </a:r>
            <a:r>
              <a:rPr lang="en-US" cap="none" dirty="0" err="1"/>
              <a:t>të</a:t>
            </a:r>
            <a:r>
              <a:rPr lang="en-US" cap="none" dirty="0"/>
              <a:t> </a:t>
            </a:r>
            <a:r>
              <a:rPr lang="en-US" cap="none" dirty="0" err="1"/>
              <a:t>kushteve</a:t>
            </a:r>
            <a:r>
              <a:rPr lang="en-US" cap="none" dirty="0"/>
              <a:t> </a:t>
            </a:r>
            <a:r>
              <a:rPr lang="en-US" cap="none" dirty="0" err="1"/>
              <a:t>për</a:t>
            </a:r>
            <a:r>
              <a:rPr lang="en-US" cap="none" dirty="0"/>
              <a:t> </a:t>
            </a:r>
            <a:r>
              <a:rPr lang="en-US" cap="none" dirty="0" err="1"/>
              <a:t>dhënien</a:t>
            </a:r>
            <a:r>
              <a:rPr lang="en-US" cap="none" dirty="0"/>
              <a:t> e “</a:t>
            </a:r>
            <a:r>
              <a:rPr lang="en-US" cap="none" dirty="0" err="1"/>
              <a:t>Licencës</a:t>
            </a:r>
            <a:r>
              <a:rPr lang="en-US" cap="none" dirty="0"/>
              <a:t> </a:t>
            </a:r>
            <a:r>
              <a:rPr lang="en-US" cap="none" dirty="0" err="1"/>
              <a:t>së</a:t>
            </a:r>
            <a:r>
              <a:rPr lang="en-US" cap="none" dirty="0"/>
              <a:t> </a:t>
            </a:r>
            <a:r>
              <a:rPr lang="en-US" cap="none" dirty="0" err="1"/>
              <a:t>përpunimit</a:t>
            </a:r>
            <a:r>
              <a:rPr lang="en-US" cap="none" dirty="0"/>
              <a:t>” </a:t>
            </a:r>
            <a:r>
              <a:rPr lang="en-US" cap="none" dirty="0" err="1"/>
              <a:t>për</a:t>
            </a:r>
            <a:r>
              <a:rPr lang="en-US" cap="none" dirty="0"/>
              <a:t> </a:t>
            </a:r>
            <a:r>
              <a:rPr lang="en-US" cap="none" dirty="0" err="1"/>
              <a:t>impiantet</a:t>
            </a:r>
            <a:r>
              <a:rPr lang="en-US" cap="none" dirty="0"/>
              <a:t> e </a:t>
            </a:r>
            <a:r>
              <a:rPr lang="en-US" cap="none" dirty="0" err="1"/>
              <a:t>përpunimit</a:t>
            </a:r>
            <a:r>
              <a:rPr lang="en-US" cap="none" dirty="0"/>
              <a:t> </a:t>
            </a:r>
            <a:r>
              <a:rPr lang="en-US" cap="none" dirty="0" err="1"/>
              <a:t>të</a:t>
            </a:r>
            <a:r>
              <a:rPr lang="en-US" cap="none" dirty="0"/>
              <a:t> </a:t>
            </a:r>
            <a:r>
              <a:rPr lang="en-US" cap="none" dirty="0" err="1"/>
              <a:t>nënprodukteve</a:t>
            </a:r>
            <a:r>
              <a:rPr lang="en-US" cap="none" dirty="0"/>
              <a:t> </a:t>
            </a:r>
            <a:r>
              <a:rPr lang="en-US" cap="none" dirty="0" err="1"/>
              <a:t>të</a:t>
            </a:r>
            <a:r>
              <a:rPr lang="en-US" cap="none" dirty="0"/>
              <a:t> </a:t>
            </a:r>
            <a:r>
              <a:rPr lang="en-US" cap="none" dirty="0" err="1"/>
              <a:t>naftës</a:t>
            </a:r>
            <a:r>
              <a:rPr lang="en-US" cap="none" dirty="0"/>
              <a:t>”</a:t>
            </a:r>
          </a:p>
          <a:p>
            <a:pPr marL="0" indent="0">
              <a:buNone/>
            </a:pPr>
            <a:endParaRPr lang="en-US" cap="none" dirty="0" smtClean="0"/>
          </a:p>
          <a:p>
            <a:pPr marL="0" indent="0">
              <a:buNone/>
            </a:pPr>
            <a:r>
              <a:rPr lang="en-US" cap="none" dirty="0" smtClean="0"/>
              <a:t>- VKM </a:t>
            </a:r>
            <a:r>
              <a:rPr lang="sq-AL" cap="none" dirty="0" smtClean="0"/>
              <a:t>nr. 970, datë 2.12.2015 </a:t>
            </a:r>
            <a:r>
              <a:rPr lang="en-US" cap="none" dirty="0" smtClean="0"/>
              <a:t>“P</a:t>
            </a:r>
            <a:r>
              <a:rPr lang="sq-AL" cap="none" dirty="0" err="1" smtClean="0"/>
              <a:t>ër</a:t>
            </a:r>
            <a:r>
              <a:rPr lang="sq-AL" cap="none" dirty="0" smtClean="0"/>
              <a:t> përcaktimin e procedurave dhe të kushteve për dhënien e licencave për tregtimin e naftës bruto dhe nënprodukteve të sa</a:t>
            </a:r>
            <a:r>
              <a:rPr lang="en-US" cap="none" dirty="0" smtClean="0"/>
              <a:t>j”</a:t>
            </a:r>
          </a:p>
        </p:txBody>
      </p:sp>
    </p:spTree>
    <p:extLst>
      <p:ext uri="{BB962C8B-B14F-4D97-AF65-F5344CB8AC3E}">
        <p14:creationId xmlns:p14="http://schemas.microsoft.com/office/powerpoint/2010/main" val="29548190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ulli 1"/>
          <p:cNvSpPr>
            <a:spLocks noGrp="1"/>
          </p:cNvSpPr>
          <p:nvPr>
            <p:ph type="title"/>
          </p:nvPr>
        </p:nvSpPr>
        <p:spPr>
          <a:xfrm>
            <a:off x="913775" y="296884"/>
            <a:ext cx="10364451" cy="914399"/>
          </a:xfrm>
        </p:spPr>
        <p:txBody>
          <a:bodyPr>
            <a:normAutofit/>
          </a:bodyPr>
          <a:lstStyle/>
          <a:p>
            <a:r>
              <a:rPr lang="en-US" sz="2400" dirty="0" err="1"/>
              <a:t>Ligji</a:t>
            </a:r>
            <a:r>
              <a:rPr lang="en-US" sz="2400" dirty="0"/>
              <a:t> 8450/1999 “</a:t>
            </a:r>
            <a:r>
              <a:rPr lang="en-US" sz="2400" dirty="0" err="1"/>
              <a:t>Për</a:t>
            </a:r>
            <a:r>
              <a:rPr lang="en-US" sz="2400" dirty="0"/>
              <a:t> </a:t>
            </a:r>
            <a:r>
              <a:rPr lang="en-US" sz="2400" dirty="0" err="1"/>
              <a:t>Përpunimin</a:t>
            </a:r>
            <a:r>
              <a:rPr lang="en-US" sz="2400" dirty="0"/>
              <a:t>, </a:t>
            </a:r>
            <a:r>
              <a:rPr lang="en-US" sz="2400" dirty="0" err="1"/>
              <a:t>Transportimin</a:t>
            </a:r>
            <a:r>
              <a:rPr lang="en-US" sz="2400" dirty="0"/>
              <a:t> </a:t>
            </a:r>
            <a:r>
              <a:rPr lang="en-US" sz="2400" dirty="0" err="1"/>
              <a:t>dhe</a:t>
            </a:r>
            <a:r>
              <a:rPr lang="en-US" sz="2400" dirty="0"/>
              <a:t> </a:t>
            </a:r>
            <a:r>
              <a:rPr lang="en-US" sz="2400" dirty="0" err="1"/>
              <a:t>Tregtimin</a:t>
            </a:r>
            <a:r>
              <a:rPr lang="en-US" sz="2400" dirty="0"/>
              <a:t> e </a:t>
            </a:r>
            <a:r>
              <a:rPr lang="en-US" sz="2400" dirty="0" err="1"/>
              <a:t>Naftës</a:t>
            </a:r>
            <a:r>
              <a:rPr lang="en-US" sz="2400" dirty="0"/>
              <a:t>, </a:t>
            </a:r>
            <a:r>
              <a:rPr lang="en-US" sz="2400" dirty="0" err="1"/>
              <a:t>Gazit</a:t>
            </a:r>
            <a:r>
              <a:rPr lang="en-US" sz="2400" dirty="0"/>
              <a:t> </a:t>
            </a:r>
            <a:r>
              <a:rPr lang="en-US" sz="2400" dirty="0" err="1"/>
              <a:t>dhe</a:t>
            </a:r>
            <a:r>
              <a:rPr lang="en-US" sz="2400" dirty="0"/>
              <a:t> </a:t>
            </a:r>
            <a:r>
              <a:rPr lang="en-US" sz="2400" dirty="0" err="1"/>
              <a:t>Nënprodukteve</a:t>
            </a:r>
            <a:r>
              <a:rPr lang="en-US" sz="2400" dirty="0"/>
              <a:t> </a:t>
            </a:r>
            <a:r>
              <a:rPr lang="en-US" sz="2400" dirty="0" err="1"/>
              <a:t>të</a:t>
            </a:r>
            <a:r>
              <a:rPr lang="en-US" sz="2400" dirty="0"/>
              <a:t> </a:t>
            </a:r>
            <a:r>
              <a:rPr lang="en-US" sz="2400" dirty="0" err="1"/>
              <a:t>tyre</a:t>
            </a:r>
            <a:r>
              <a:rPr lang="en-US" sz="2400" dirty="0"/>
              <a:t>”, </a:t>
            </a:r>
            <a:r>
              <a:rPr lang="en-US" sz="2400" dirty="0" err="1"/>
              <a:t>te</a:t>
            </a:r>
            <a:r>
              <a:rPr lang="en-US" sz="2400" dirty="0"/>
              <a:t> </a:t>
            </a:r>
            <a:r>
              <a:rPr lang="en-US" sz="2400" dirty="0" err="1"/>
              <a:t>ndryshuar</a:t>
            </a:r>
            <a:r>
              <a:rPr lang="en-US" sz="2400" dirty="0"/>
              <a:t>.</a:t>
            </a:r>
            <a:endParaRPr lang="sq-AL" sz="2400" dirty="0"/>
          </a:p>
        </p:txBody>
      </p:sp>
      <p:sp>
        <p:nvSpPr>
          <p:cNvPr id="3" name="Vendmbajtësi i përmbajtjes 2"/>
          <p:cNvSpPr>
            <a:spLocks noGrp="1"/>
          </p:cNvSpPr>
          <p:nvPr>
            <p:ph sz="quarter" idx="13"/>
          </p:nvPr>
        </p:nvSpPr>
        <p:spPr>
          <a:xfrm>
            <a:off x="403761" y="1151906"/>
            <a:ext cx="11602192" cy="5706094"/>
          </a:xfrm>
        </p:spPr>
        <p:txBody>
          <a:bodyPr>
            <a:normAutofit/>
          </a:bodyPr>
          <a:lstStyle/>
          <a:p>
            <a:pPr marL="0" indent="0">
              <a:buNone/>
            </a:pPr>
            <a:r>
              <a:rPr lang="en-US" sz="1800" cap="none" dirty="0" err="1" smtClean="0"/>
              <a:t>Ushtrimi</a:t>
            </a:r>
            <a:r>
              <a:rPr lang="en-US" sz="1800" cap="none" dirty="0" smtClean="0"/>
              <a:t> </a:t>
            </a:r>
            <a:r>
              <a:rPr lang="en-US" sz="1800" cap="none" dirty="0" err="1" smtClean="0"/>
              <a:t>i</a:t>
            </a:r>
            <a:r>
              <a:rPr lang="en-US" sz="1800" cap="none" dirty="0" smtClean="0"/>
              <a:t> </a:t>
            </a:r>
            <a:r>
              <a:rPr lang="en-US" sz="1800" cap="none" dirty="0" err="1" smtClean="0"/>
              <a:t>detyrave</a:t>
            </a:r>
            <a:r>
              <a:rPr lang="en-US" sz="1800" cap="none" dirty="0" smtClean="0"/>
              <a:t> </a:t>
            </a:r>
            <a:r>
              <a:rPr lang="en-US" sz="1800" cap="none" dirty="0" err="1" smtClean="0"/>
              <a:t>nga</a:t>
            </a:r>
            <a:r>
              <a:rPr lang="en-US" sz="1800" cap="none" dirty="0" smtClean="0"/>
              <a:t> </a:t>
            </a:r>
            <a:r>
              <a:rPr lang="en-US" sz="1800" cap="none" dirty="0" err="1" smtClean="0"/>
              <a:t>ana</a:t>
            </a:r>
            <a:r>
              <a:rPr lang="en-US" sz="1800" cap="none" dirty="0" smtClean="0"/>
              <a:t> e </a:t>
            </a:r>
            <a:r>
              <a:rPr lang="en-US" sz="1800" cap="none" dirty="0" err="1" smtClean="0"/>
              <a:t>Inspektoriatit</a:t>
            </a:r>
            <a:r>
              <a:rPr lang="en-US" sz="1800" cap="none" dirty="0" smtClean="0"/>
              <a:t>, ne </a:t>
            </a:r>
            <a:r>
              <a:rPr lang="en-US" sz="1800" cap="none" dirty="0" err="1" smtClean="0"/>
              <a:t>zbatim</a:t>
            </a:r>
            <a:r>
              <a:rPr lang="en-US" sz="1800" cap="none" dirty="0" smtClean="0"/>
              <a:t> </a:t>
            </a:r>
            <a:r>
              <a:rPr lang="en-US" sz="1800" cap="none" dirty="0" err="1" smtClean="0"/>
              <a:t>te</a:t>
            </a:r>
            <a:r>
              <a:rPr lang="en-US" sz="1800" cap="none" dirty="0" smtClean="0"/>
              <a:t> </a:t>
            </a:r>
            <a:r>
              <a:rPr lang="en-US" sz="1800" cap="none" dirty="0" err="1" smtClean="0"/>
              <a:t>Ligjit</a:t>
            </a:r>
            <a:r>
              <a:rPr lang="en-US" sz="1800" cap="none" dirty="0" smtClean="0"/>
              <a:t> nr. 8450/1999, </a:t>
            </a:r>
            <a:r>
              <a:rPr lang="en-US" sz="1800" cap="none" dirty="0" err="1" smtClean="0"/>
              <a:t>te</a:t>
            </a:r>
            <a:r>
              <a:rPr lang="en-US" sz="1800" cap="none" dirty="0" smtClean="0"/>
              <a:t> </a:t>
            </a:r>
            <a:r>
              <a:rPr lang="en-US" sz="1800" cap="none" dirty="0" err="1" smtClean="0"/>
              <a:t>ndryshuar</a:t>
            </a:r>
            <a:r>
              <a:rPr lang="en-US" sz="1800" cap="none" dirty="0" smtClean="0"/>
              <a:t> </a:t>
            </a:r>
            <a:r>
              <a:rPr lang="en-US" sz="1800" cap="none" dirty="0" err="1" smtClean="0"/>
              <a:t>dhe</a:t>
            </a:r>
            <a:r>
              <a:rPr lang="en-US" sz="1800" cap="none" dirty="0" smtClean="0"/>
              <a:t> </a:t>
            </a:r>
            <a:r>
              <a:rPr lang="en-US" sz="1800" cap="none" dirty="0" err="1" smtClean="0"/>
              <a:t>akteve</a:t>
            </a:r>
            <a:r>
              <a:rPr lang="en-US" sz="1800" cap="none" dirty="0" smtClean="0"/>
              <a:t> </a:t>
            </a:r>
            <a:r>
              <a:rPr lang="en-US" sz="1800" cap="none" dirty="0" err="1" smtClean="0"/>
              <a:t>nenligjore</a:t>
            </a:r>
            <a:r>
              <a:rPr lang="en-US" sz="1800" cap="none" dirty="0" smtClean="0"/>
              <a:t> ne </a:t>
            </a:r>
            <a:r>
              <a:rPr lang="en-US" sz="1800" cap="none" dirty="0" err="1" smtClean="0"/>
              <a:t>zbatim</a:t>
            </a:r>
            <a:r>
              <a:rPr lang="en-US" sz="1800" cap="none" dirty="0" smtClean="0"/>
              <a:t> </a:t>
            </a:r>
            <a:r>
              <a:rPr lang="en-US" sz="1800" cap="none" dirty="0" err="1" smtClean="0"/>
              <a:t>te</a:t>
            </a:r>
            <a:r>
              <a:rPr lang="en-US" sz="1800" cap="none" dirty="0" smtClean="0"/>
              <a:t> </a:t>
            </a:r>
            <a:r>
              <a:rPr lang="en-US" sz="1800" cap="none" dirty="0" err="1" smtClean="0"/>
              <a:t>tij</a:t>
            </a:r>
            <a:r>
              <a:rPr lang="en-US" sz="1800" cap="none" dirty="0" smtClean="0"/>
              <a:t> </a:t>
            </a:r>
            <a:r>
              <a:rPr lang="en-US" sz="1800" cap="none" dirty="0" err="1" smtClean="0"/>
              <a:t>realizohet</a:t>
            </a:r>
            <a:r>
              <a:rPr lang="en-US" sz="1800" cap="none" dirty="0" smtClean="0"/>
              <a:t> </a:t>
            </a:r>
            <a:r>
              <a:rPr lang="en-US" sz="1800" cap="none" dirty="0" err="1" smtClean="0"/>
              <a:t>edhe</a:t>
            </a:r>
            <a:r>
              <a:rPr lang="en-US" sz="1800" cap="none" dirty="0" smtClean="0"/>
              <a:t> </a:t>
            </a:r>
            <a:r>
              <a:rPr lang="en-US" sz="1800" cap="none" dirty="0" err="1" smtClean="0"/>
              <a:t>nepermjet</a:t>
            </a:r>
            <a:r>
              <a:rPr lang="en-US" sz="1800" cap="none" dirty="0" smtClean="0"/>
              <a:t>:</a:t>
            </a:r>
          </a:p>
          <a:p>
            <a:pPr marL="0" indent="0">
              <a:buNone/>
            </a:pPr>
            <a:r>
              <a:rPr lang="en-US" sz="1650" cap="none" dirty="0" smtClean="0"/>
              <a:t>-</a:t>
            </a:r>
            <a:r>
              <a:rPr lang="sq-AL" sz="1650" cap="none" dirty="0" smtClean="0"/>
              <a:t>Urdhër</a:t>
            </a:r>
            <a:r>
              <a:rPr lang="en-US" sz="1650" cap="none" dirty="0" smtClean="0"/>
              <a:t>it </a:t>
            </a:r>
            <a:r>
              <a:rPr lang="en-US" sz="1650" cap="none" dirty="0" err="1" smtClean="0"/>
              <a:t>te</a:t>
            </a:r>
            <a:r>
              <a:rPr lang="en-US" sz="1650" cap="none" dirty="0" smtClean="0"/>
              <a:t> </a:t>
            </a:r>
            <a:r>
              <a:rPr lang="en-US" sz="1650" cap="none" dirty="0" err="1"/>
              <a:t>m</a:t>
            </a:r>
            <a:r>
              <a:rPr lang="en-US" sz="1650" cap="none" dirty="0" err="1" smtClean="0"/>
              <a:t>inistrit</a:t>
            </a:r>
            <a:r>
              <a:rPr lang="en-US" sz="1650" cap="none" dirty="0" smtClean="0"/>
              <a:t> </a:t>
            </a:r>
            <a:r>
              <a:rPr lang="en-US" sz="1650" cap="none" dirty="0" err="1" smtClean="0"/>
              <a:t>pergjegjes</a:t>
            </a:r>
            <a:r>
              <a:rPr lang="en-US" sz="1650" cap="none" dirty="0" smtClean="0"/>
              <a:t> per </a:t>
            </a:r>
            <a:r>
              <a:rPr lang="en-US" sz="1650" cap="none" dirty="0" err="1" smtClean="0"/>
              <a:t>hidrokarburet</a:t>
            </a:r>
            <a:r>
              <a:rPr lang="en-US" sz="1650" cap="none" dirty="0" smtClean="0"/>
              <a:t> </a:t>
            </a:r>
            <a:r>
              <a:rPr lang="sq-AL" sz="1650" cap="none" dirty="0" smtClean="0"/>
              <a:t>nr.76</a:t>
            </a:r>
            <a:r>
              <a:rPr lang="sq-AL" sz="1650" cap="none" dirty="0"/>
              <a:t>, datë 18.03.2015 “Për procedurat dhe tarifat e lëshimit të vërtetimit teknik për subjektet që kryejnë aktivitet në fushën e përpunimit, transportimit dhe tregtimit të naftës dhe nënprodukteve të saj</a:t>
            </a:r>
            <a:r>
              <a:rPr lang="sq-AL" sz="1650" cap="none" dirty="0" smtClean="0"/>
              <a:t>”.</a:t>
            </a:r>
            <a:endParaRPr lang="en-US" sz="1650" cap="none" dirty="0" smtClean="0"/>
          </a:p>
          <a:p>
            <a:pPr marL="0" indent="0">
              <a:buNone/>
            </a:pPr>
            <a:r>
              <a:rPr lang="en-US" sz="1650" cap="none" dirty="0" smtClean="0"/>
              <a:t>-</a:t>
            </a:r>
            <a:r>
              <a:rPr lang="sq-AL" sz="1650" cap="none" dirty="0"/>
              <a:t> Urdhër</a:t>
            </a:r>
            <a:r>
              <a:rPr lang="en-US" sz="1650" cap="none" dirty="0"/>
              <a:t>it </a:t>
            </a:r>
            <a:r>
              <a:rPr lang="en-US" sz="1650" cap="none" dirty="0" err="1"/>
              <a:t>te</a:t>
            </a:r>
            <a:r>
              <a:rPr lang="en-US" sz="1650" cap="none" dirty="0"/>
              <a:t> </a:t>
            </a:r>
            <a:r>
              <a:rPr lang="en-US" sz="1650" cap="none" dirty="0" err="1"/>
              <a:t>ministrit</a:t>
            </a:r>
            <a:r>
              <a:rPr lang="en-US" sz="1650" cap="none" dirty="0"/>
              <a:t> </a:t>
            </a:r>
            <a:r>
              <a:rPr lang="en-US" sz="1650" cap="none" dirty="0" err="1"/>
              <a:t>pergjegjes</a:t>
            </a:r>
            <a:r>
              <a:rPr lang="en-US" sz="1650" cap="none" dirty="0"/>
              <a:t> per </a:t>
            </a:r>
            <a:r>
              <a:rPr lang="en-US" sz="1650" cap="none" dirty="0" err="1"/>
              <a:t>hidrokarburet</a:t>
            </a:r>
            <a:r>
              <a:rPr lang="sq-AL" sz="1650" cap="none" dirty="0" smtClean="0"/>
              <a:t> </a:t>
            </a:r>
            <a:r>
              <a:rPr lang="sq-AL" sz="1650" cap="none" dirty="0"/>
              <a:t>Nr. 6, Datë. 09.01.2015 “Për kontrollin e standardeve teknike të naftës dhe nënprodukteve të saj, procedurat dhe tarifat përkatëse</a:t>
            </a:r>
            <a:r>
              <a:rPr lang="sq-AL" sz="1650" cap="none" dirty="0" smtClean="0"/>
              <a:t>”.</a:t>
            </a:r>
            <a:r>
              <a:rPr lang="en-US" sz="1650" cap="none" dirty="0" smtClean="0"/>
              <a:t>, I </a:t>
            </a:r>
            <a:r>
              <a:rPr lang="en-US" sz="1650" cap="none" dirty="0" err="1" smtClean="0"/>
              <a:t>ndryshuar</a:t>
            </a:r>
            <a:endParaRPr lang="en-US" sz="1650" cap="none" dirty="0" smtClean="0"/>
          </a:p>
          <a:p>
            <a:pPr marL="0" indent="0">
              <a:buNone/>
            </a:pPr>
            <a:r>
              <a:rPr lang="en-US" sz="1650" cap="none" dirty="0" smtClean="0"/>
              <a:t>-</a:t>
            </a:r>
            <a:r>
              <a:rPr lang="sq-AL" sz="1650" cap="none" dirty="0"/>
              <a:t> Urdhër</a:t>
            </a:r>
            <a:r>
              <a:rPr lang="en-US" sz="1650" cap="none" dirty="0"/>
              <a:t>it </a:t>
            </a:r>
            <a:r>
              <a:rPr lang="en-US" sz="1650" cap="none" dirty="0" err="1"/>
              <a:t>te</a:t>
            </a:r>
            <a:r>
              <a:rPr lang="en-US" sz="1650" cap="none" dirty="0"/>
              <a:t> </a:t>
            </a:r>
            <a:r>
              <a:rPr lang="en-US" sz="1650" cap="none" dirty="0" err="1"/>
              <a:t>ministrit</a:t>
            </a:r>
            <a:r>
              <a:rPr lang="en-US" sz="1650" cap="none" dirty="0"/>
              <a:t> </a:t>
            </a:r>
            <a:r>
              <a:rPr lang="en-US" sz="1650" cap="none" dirty="0" err="1"/>
              <a:t>pergjegjes</a:t>
            </a:r>
            <a:r>
              <a:rPr lang="en-US" sz="1650" cap="none" dirty="0"/>
              <a:t> per </a:t>
            </a:r>
            <a:r>
              <a:rPr lang="en-US" sz="1650" cap="none" dirty="0" err="1"/>
              <a:t>hidrokarburet</a:t>
            </a:r>
            <a:r>
              <a:rPr lang="en-US" sz="1650" cap="none" dirty="0" smtClean="0"/>
              <a:t> </a:t>
            </a:r>
            <a:r>
              <a:rPr lang="en-US" sz="1650" cap="none" dirty="0"/>
              <a:t>nr.392, </a:t>
            </a:r>
            <a:r>
              <a:rPr lang="en-US" sz="1650" cap="none" dirty="0" err="1"/>
              <a:t>datë</a:t>
            </a:r>
            <a:r>
              <a:rPr lang="en-US" sz="1650" cap="none" dirty="0"/>
              <a:t> 25.11.2014  "</a:t>
            </a:r>
            <a:r>
              <a:rPr lang="en-US" sz="1650" cap="none" dirty="0" err="1"/>
              <a:t>Për</a:t>
            </a:r>
            <a:r>
              <a:rPr lang="en-US" sz="1650" cap="none" dirty="0"/>
              <a:t> </a:t>
            </a:r>
            <a:r>
              <a:rPr lang="en-US" sz="1650" cap="none" dirty="0" err="1"/>
              <a:t>miratimin</a:t>
            </a:r>
            <a:r>
              <a:rPr lang="en-US" sz="1650" cap="none" dirty="0"/>
              <a:t> e </a:t>
            </a:r>
            <a:r>
              <a:rPr lang="en-US" sz="1650" cap="none" dirty="0" err="1"/>
              <a:t>rregullave</a:t>
            </a:r>
            <a:r>
              <a:rPr lang="en-US" sz="1650" cap="none" dirty="0"/>
              <a:t> </a:t>
            </a:r>
            <a:r>
              <a:rPr lang="en-US" sz="1650" cap="none" dirty="0" err="1"/>
              <a:t>për</a:t>
            </a:r>
            <a:r>
              <a:rPr lang="en-US" sz="1650" cap="none" dirty="0"/>
              <a:t> </a:t>
            </a:r>
            <a:r>
              <a:rPr lang="en-US" sz="1650" cap="none" dirty="0" err="1"/>
              <a:t>dhënien</a:t>
            </a:r>
            <a:r>
              <a:rPr lang="en-US" sz="1650" cap="none" dirty="0"/>
              <a:t> e </a:t>
            </a:r>
            <a:r>
              <a:rPr lang="en-US" sz="1650" cap="none" dirty="0" err="1"/>
              <a:t>informacionit</a:t>
            </a:r>
            <a:r>
              <a:rPr lang="en-US" sz="1650" cap="none" dirty="0"/>
              <a:t> </a:t>
            </a:r>
            <a:r>
              <a:rPr lang="en-US" sz="1650" cap="none" dirty="0" err="1"/>
              <a:t>për</a:t>
            </a:r>
            <a:r>
              <a:rPr lang="en-US" sz="1650" cap="none" dirty="0"/>
              <a:t> </a:t>
            </a:r>
            <a:r>
              <a:rPr lang="en-US" sz="1650" cap="none" dirty="0" err="1"/>
              <a:t>publikun</a:t>
            </a:r>
            <a:r>
              <a:rPr lang="en-US" sz="1650" cap="none" dirty="0"/>
              <a:t> </a:t>
            </a:r>
            <a:r>
              <a:rPr lang="en-US" sz="1650" cap="none" dirty="0" err="1"/>
              <a:t>dhe</a:t>
            </a:r>
            <a:r>
              <a:rPr lang="en-US" sz="1650" cap="none" dirty="0"/>
              <a:t>/</a:t>
            </a:r>
            <a:r>
              <a:rPr lang="en-US" sz="1650" cap="none" dirty="0" err="1"/>
              <a:t>ose</a:t>
            </a:r>
            <a:r>
              <a:rPr lang="en-US" sz="1650" cap="none" dirty="0"/>
              <a:t> </a:t>
            </a:r>
            <a:r>
              <a:rPr lang="en-US" sz="1650" cap="none" dirty="0" err="1"/>
              <a:t>subjektet</a:t>
            </a:r>
            <a:r>
              <a:rPr lang="en-US" sz="1650" cap="none" dirty="0"/>
              <a:t> e </a:t>
            </a:r>
            <a:r>
              <a:rPr lang="en-US" sz="1650" cap="none" dirty="0" err="1"/>
              <a:t>interesuara</a:t>
            </a:r>
            <a:r>
              <a:rPr lang="en-US" sz="1650" cap="none" dirty="0"/>
              <a:t>, </a:t>
            </a:r>
            <a:r>
              <a:rPr lang="en-US" sz="1650" cap="none" dirty="0" err="1"/>
              <a:t>lidhur</a:t>
            </a:r>
            <a:r>
              <a:rPr lang="en-US" sz="1650" cap="none" dirty="0"/>
              <a:t> me </a:t>
            </a:r>
            <a:r>
              <a:rPr lang="en-US" sz="1650" cap="none" dirty="0" err="1"/>
              <a:t>rezultatet</a:t>
            </a:r>
            <a:r>
              <a:rPr lang="en-US" sz="1650" cap="none" dirty="0"/>
              <a:t> e </a:t>
            </a:r>
            <a:r>
              <a:rPr lang="en-US" sz="1650" cap="none" dirty="0" err="1"/>
              <a:t>kontrolleve</a:t>
            </a:r>
            <a:r>
              <a:rPr lang="en-US" sz="1650" cap="none" dirty="0"/>
              <a:t> </a:t>
            </a:r>
            <a:r>
              <a:rPr lang="en-US" sz="1650" cap="none" dirty="0" err="1"/>
              <a:t>të</a:t>
            </a:r>
            <a:r>
              <a:rPr lang="en-US" sz="1650" cap="none" dirty="0"/>
              <a:t> </a:t>
            </a:r>
            <a:r>
              <a:rPr lang="en-US" sz="1650" cap="none" dirty="0" err="1"/>
              <a:t>ushtruara</a:t>
            </a:r>
            <a:r>
              <a:rPr lang="en-US" sz="1650" cap="none" dirty="0"/>
              <a:t> </a:t>
            </a:r>
            <a:r>
              <a:rPr lang="en-US" sz="1650" cap="none" dirty="0" err="1"/>
              <a:t>pranë</a:t>
            </a:r>
            <a:r>
              <a:rPr lang="en-US" sz="1650" cap="none" dirty="0"/>
              <a:t> </a:t>
            </a:r>
            <a:r>
              <a:rPr lang="en-US" sz="1650" cap="none" dirty="0" err="1"/>
              <a:t>personave</a:t>
            </a:r>
            <a:r>
              <a:rPr lang="en-US" sz="1650" cap="none" dirty="0"/>
              <a:t> </a:t>
            </a:r>
            <a:r>
              <a:rPr lang="en-US" sz="1650" cap="none" dirty="0" err="1"/>
              <a:t>juridikë</a:t>
            </a:r>
            <a:r>
              <a:rPr lang="en-US" sz="1650" cap="none" dirty="0"/>
              <a:t> </a:t>
            </a:r>
            <a:r>
              <a:rPr lang="en-US" sz="1650" cap="none" dirty="0" err="1"/>
              <a:t>që</a:t>
            </a:r>
            <a:r>
              <a:rPr lang="en-US" sz="1650" cap="none" dirty="0"/>
              <a:t> </a:t>
            </a:r>
            <a:r>
              <a:rPr lang="en-US" sz="1650" cap="none" dirty="0" err="1"/>
              <a:t>kanë</a:t>
            </a:r>
            <a:r>
              <a:rPr lang="en-US" sz="1650" cap="none" dirty="0"/>
              <a:t> </a:t>
            </a:r>
            <a:r>
              <a:rPr lang="en-US" sz="1650" cap="none" dirty="0" err="1"/>
              <a:t>si</a:t>
            </a:r>
            <a:r>
              <a:rPr lang="en-US" sz="1650" cap="none" dirty="0"/>
              <a:t> </a:t>
            </a:r>
            <a:r>
              <a:rPr lang="en-US" sz="1650" cap="none" dirty="0" err="1"/>
              <a:t>objekt</a:t>
            </a:r>
            <a:r>
              <a:rPr lang="en-US" sz="1650" cap="none" dirty="0"/>
              <a:t> </a:t>
            </a:r>
            <a:r>
              <a:rPr lang="en-US" sz="1650" cap="none" dirty="0" err="1"/>
              <a:t>të</a:t>
            </a:r>
            <a:r>
              <a:rPr lang="en-US" sz="1650" cap="none" dirty="0"/>
              <a:t> </a:t>
            </a:r>
            <a:r>
              <a:rPr lang="en-US" sz="1650" cap="none" dirty="0" err="1"/>
              <a:t>veprimtarisë</a:t>
            </a:r>
            <a:r>
              <a:rPr lang="en-US" sz="1650" cap="none" dirty="0"/>
              <a:t> </a:t>
            </a:r>
            <a:r>
              <a:rPr lang="en-US" sz="1650" cap="none" dirty="0" err="1"/>
              <a:t>së</a:t>
            </a:r>
            <a:r>
              <a:rPr lang="en-US" sz="1650" cap="none" dirty="0"/>
              <a:t> </a:t>
            </a:r>
            <a:r>
              <a:rPr lang="en-US" sz="1650" cap="none" dirty="0" err="1"/>
              <a:t>tyre</a:t>
            </a:r>
            <a:r>
              <a:rPr lang="en-US" sz="1650" cap="none" dirty="0"/>
              <a:t> </a:t>
            </a:r>
            <a:r>
              <a:rPr lang="en-US" sz="1650" cap="none" dirty="0" err="1"/>
              <a:t>përpunimin</a:t>
            </a:r>
            <a:r>
              <a:rPr lang="en-US" sz="1650" cap="none" dirty="0"/>
              <a:t>, </a:t>
            </a:r>
            <a:r>
              <a:rPr lang="en-US" sz="1650" cap="none" dirty="0" err="1"/>
              <a:t>transportimin</a:t>
            </a:r>
            <a:r>
              <a:rPr lang="en-US" sz="1650" cap="none" dirty="0"/>
              <a:t> e </a:t>
            </a:r>
            <a:r>
              <a:rPr lang="en-US" sz="1650" cap="none" dirty="0" err="1"/>
              <a:t>tregtimin</a:t>
            </a:r>
            <a:r>
              <a:rPr lang="en-US" sz="1650" cap="none" dirty="0"/>
              <a:t> e </a:t>
            </a:r>
            <a:r>
              <a:rPr lang="en-US" sz="1650" cap="none" dirty="0" err="1"/>
              <a:t>naftës</a:t>
            </a:r>
            <a:r>
              <a:rPr lang="en-US" sz="1650" cap="none" dirty="0"/>
              <a:t> </a:t>
            </a:r>
            <a:r>
              <a:rPr lang="en-US" sz="1650" cap="none" dirty="0" err="1"/>
              <a:t>bruto</a:t>
            </a:r>
            <a:r>
              <a:rPr lang="en-US" sz="1650" cap="none" dirty="0"/>
              <a:t> </a:t>
            </a:r>
            <a:r>
              <a:rPr lang="en-US" sz="1650" cap="none" dirty="0" err="1"/>
              <a:t>dhe</a:t>
            </a:r>
            <a:r>
              <a:rPr lang="en-US" sz="1650" cap="none" dirty="0"/>
              <a:t> </a:t>
            </a:r>
            <a:r>
              <a:rPr lang="en-US" sz="1650" cap="none" dirty="0" err="1"/>
              <a:t>nënprodukteve</a:t>
            </a:r>
            <a:r>
              <a:rPr lang="en-US" sz="1650" cap="none" dirty="0"/>
              <a:t> </a:t>
            </a:r>
            <a:r>
              <a:rPr lang="en-US" sz="1650" cap="none" dirty="0" err="1"/>
              <a:t>të</a:t>
            </a:r>
            <a:r>
              <a:rPr lang="en-US" sz="1650" cap="none" dirty="0"/>
              <a:t> </a:t>
            </a:r>
            <a:r>
              <a:rPr lang="en-US" sz="1650" cap="none" dirty="0" err="1" smtClean="0"/>
              <a:t>saj</a:t>
            </a:r>
            <a:r>
              <a:rPr lang="en-US" sz="1650" cap="none" dirty="0" smtClean="0"/>
              <a:t>“</a:t>
            </a:r>
          </a:p>
          <a:p>
            <a:pPr marL="0" indent="0">
              <a:buNone/>
            </a:pPr>
            <a:r>
              <a:rPr lang="en-US" sz="1650" cap="none" dirty="0"/>
              <a:t>-</a:t>
            </a:r>
            <a:r>
              <a:rPr lang="sq-AL" sz="1650" cap="none" dirty="0"/>
              <a:t> Urdhër</a:t>
            </a:r>
            <a:r>
              <a:rPr lang="en-US" sz="1650" cap="none" dirty="0"/>
              <a:t>it </a:t>
            </a:r>
            <a:r>
              <a:rPr lang="en-US" sz="1650" cap="none" dirty="0" err="1"/>
              <a:t>te</a:t>
            </a:r>
            <a:r>
              <a:rPr lang="en-US" sz="1650" cap="none" dirty="0"/>
              <a:t> </a:t>
            </a:r>
            <a:r>
              <a:rPr lang="en-US" sz="1650" cap="none" dirty="0" err="1"/>
              <a:t>ministrit</a:t>
            </a:r>
            <a:r>
              <a:rPr lang="en-US" sz="1650" cap="none" dirty="0"/>
              <a:t> </a:t>
            </a:r>
            <a:r>
              <a:rPr lang="en-US" sz="1650" cap="none" dirty="0" err="1"/>
              <a:t>pergjegjes</a:t>
            </a:r>
            <a:r>
              <a:rPr lang="en-US" sz="1650" cap="none" dirty="0"/>
              <a:t> per </a:t>
            </a:r>
            <a:r>
              <a:rPr lang="en-US" sz="1650" cap="none" dirty="0" err="1"/>
              <a:t>hidrokarburet</a:t>
            </a:r>
            <a:r>
              <a:rPr lang="sq-AL" sz="1650" cap="none" dirty="0" smtClean="0"/>
              <a:t> </a:t>
            </a:r>
            <a:r>
              <a:rPr lang="sq-AL" sz="1650" cap="none" dirty="0"/>
              <a:t>nr.415, datë 09.12.2014 "Për kriteret e sekretimit të mostrave përfaqësuese dhe pajisjes me certifikatë cilësie gjatë furnizimit nga shoqëritë e tregtimit me shumicë të naftës bruto dhe nënprodukteve të </a:t>
            </a:r>
            <a:r>
              <a:rPr lang="sq-AL" sz="1650" cap="none" dirty="0" smtClean="0"/>
              <a:t>saj“</a:t>
            </a:r>
            <a:endParaRPr lang="en-US" sz="1650" cap="none" dirty="0" smtClean="0"/>
          </a:p>
          <a:p>
            <a:pPr marL="0" indent="0">
              <a:buNone/>
            </a:pPr>
            <a:r>
              <a:rPr lang="en-US" sz="1650" cap="none" dirty="0"/>
              <a:t>-</a:t>
            </a:r>
            <a:r>
              <a:rPr lang="sq-AL" sz="1650" cap="none" dirty="0"/>
              <a:t> Urdhër</a:t>
            </a:r>
            <a:r>
              <a:rPr lang="en-US" sz="1650" cap="none" dirty="0"/>
              <a:t>it </a:t>
            </a:r>
            <a:r>
              <a:rPr lang="en-US" sz="1650" cap="none" dirty="0" err="1"/>
              <a:t>te</a:t>
            </a:r>
            <a:r>
              <a:rPr lang="en-US" sz="1650" cap="none" dirty="0"/>
              <a:t> </a:t>
            </a:r>
            <a:r>
              <a:rPr lang="en-US" sz="1650" cap="none" dirty="0" err="1"/>
              <a:t>ministrit</a:t>
            </a:r>
            <a:r>
              <a:rPr lang="en-US" sz="1650" cap="none" dirty="0"/>
              <a:t> </a:t>
            </a:r>
            <a:r>
              <a:rPr lang="en-US" sz="1650" cap="none" dirty="0" err="1"/>
              <a:t>pergjegjes</a:t>
            </a:r>
            <a:r>
              <a:rPr lang="en-US" sz="1650" cap="none" dirty="0"/>
              <a:t> per </a:t>
            </a:r>
            <a:r>
              <a:rPr lang="en-US" sz="1650" cap="none" dirty="0" err="1"/>
              <a:t>hidrokarburet</a:t>
            </a:r>
            <a:r>
              <a:rPr lang="sq-AL" sz="1650" cap="none" dirty="0" smtClean="0"/>
              <a:t> </a:t>
            </a:r>
            <a:r>
              <a:rPr lang="sq-AL" sz="1650" cap="none" dirty="0"/>
              <a:t>nr.666, datë 30.08.2009 "Për miratimin e rregullave teknike dhe kritereve të sigurisë, të përkohshme, për kërkesat minimale të projektimit teknik, ndërtimit dhe operimit të sistemeve të transmetimit e të shpërndarjes së gazit natyror, të instalimeve të GNL-së, hapësirave të depozitimit dhe të linjave direkte"</a:t>
            </a:r>
          </a:p>
        </p:txBody>
      </p:sp>
    </p:spTree>
    <p:extLst>
      <p:ext uri="{BB962C8B-B14F-4D97-AF65-F5344CB8AC3E}">
        <p14:creationId xmlns:p14="http://schemas.microsoft.com/office/powerpoint/2010/main" val="35107649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880865"/>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1061357" y="2967335"/>
            <a:ext cx="10216869" cy="2308324"/>
          </a:xfrm>
          <a:prstGeom prst="rect">
            <a:avLst/>
          </a:prstGeom>
        </p:spPr>
        <p:txBody>
          <a:bodyPr wrap="square">
            <a:spAutoFit/>
          </a:bodyPr>
          <a:lstStyle/>
          <a:p>
            <a:r>
              <a:rPr lang="en-US" sz="3600" dirty="0" err="1"/>
              <a:t>Objekti</a:t>
            </a:r>
            <a:r>
              <a:rPr lang="en-US" sz="3600" dirty="0"/>
              <a:t> </a:t>
            </a:r>
            <a:r>
              <a:rPr lang="en-US" sz="3600" dirty="0" err="1"/>
              <a:t>i</a:t>
            </a:r>
            <a:r>
              <a:rPr lang="en-US" sz="3600" dirty="0"/>
              <a:t> </a:t>
            </a:r>
            <a:r>
              <a:rPr lang="en-US" sz="3600" dirty="0" err="1"/>
              <a:t>këtij</a:t>
            </a:r>
            <a:r>
              <a:rPr lang="en-US" sz="3600" dirty="0"/>
              <a:t> </a:t>
            </a:r>
            <a:r>
              <a:rPr lang="en-US" sz="3600" dirty="0" err="1"/>
              <a:t>ligji</a:t>
            </a:r>
            <a:r>
              <a:rPr lang="en-US" sz="3600" dirty="0"/>
              <a:t> </a:t>
            </a:r>
            <a:r>
              <a:rPr lang="en-US" sz="3600" dirty="0" err="1"/>
              <a:t>është</a:t>
            </a:r>
            <a:r>
              <a:rPr lang="en-US" sz="3600" dirty="0"/>
              <a:t> </a:t>
            </a:r>
            <a:r>
              <a:rPr lang="en-US" sz="3600" dirty="0" err="1"/>
              <a:t>përcaktimi</a:t>
            </a:r>
            <a:r>
              <a:rPr lang="en-US" sz="3600" dirty="0"/>
              <a:t> </a:t>
            </a:r>
            <a:r>
              <a:rPr lang="en-US" sz="3600" dirty="0" err="1"/>
              <a:t>i</a:t>
            </a:r>
            <a:r>
              <a:rPr lang="en-US" sz="3600" dirty="0"/>
              <a:t> </a:t>
            </a:r>
            <a:r>
              <a:rPr lang="en-US" sz="3600" dirty="0" err="1"/>
              <a:t>parimeve</a:t>
            </a:r>
            <a:r>
              <a:rPr lang="en-US" sz="3600" dirty="0"/>
              <a:t> </a:t>
            </a:r>
            <a:r>
              <a:rPr lang="en-US" sz="3600" dirty="0" err="1"/>
              <a:t>të</a:t>
            </a:r>
            <a:r>
              <a:rPr lang="en-US" sz="3600" dirty="0"/>
              <a:t> </a:t>
            </a:r>
            <a:r>
              <a:rPr lang="en-US" sz="3600" dirty="0" err="1"/>
              <a:t>përgjithshme</a:t>
            </a:r>
            <a:r>
              <a:rPr lang="en-US" sz="3600" dirty="0"/>
              <a:t> </a:t>
            </a:r>
            <a:r>
              <a:rPr lang="en-US" sz="3600" dirty="0" err="1"/>
              <a:t>që</a:t>
            </a:r>
            <a:r>
              <a:rPr lang="en-US" sz="3600" dirty="0"/>
              <a:t> </a:t>
            </a:r>
            <a:r>
              <a:rPr lang="en-US" sz="3600" dirty="0" err="1"/>
              <a:t>rregullojnë</a:t>
            </a:r>
            <a:r>
              <a:rPr lang="en-US" sz="3600" dirty="0"/>
              <a:t> </a:t>
            </a:r>
            <a:r>
              <a:rPr lang="en-US" sz="3600" dirty="0" err="1"/>
              <a:t>garantimin</a:t>
            </a:r>
            <a:r>
              <a:rPr lang="en-US" sz="3600" dirty="0"/>
              <a:t> e </a:t>
            </a:r>
            <a:r>
              <a:rPr lang="en-US" sz="3600" dirty="0" err="1"/>
              <a:t>sigurisë</a:t>
            </a:r>
            <a:r>
              <a:rPr lang="en-US" sz="3600" dirty="0"/>
              <a:t> </a:t>
            </a:r>
            <a:r>
              <a:rPr lang="en-US" sz="3600" dirty="0" err="1"/>
              <a:t>së</a:t>
            </a:r>
            <a:r>
              <a:rPr lang="en-US" sz="3600" dirty="0"/>
              <a:t> </a:t>
            </a:r>
            <a:r>
              <a:rPr lang="en-US" sz="3600" dirty="0" err="1"/>
              <a:t>njerëzve</a:t>
            </a:r>
            <a:r>
              <a:rPr lang="en-US" sz="3600" dirty="0"/>
              <a:t>, </a:t>
            </a:r>
            <a:r>
              <a:rPr lang="en-US" sz="3600" dirty="0" err="1"/>
              <a:t>të</a:t>
            </a:r>
            <a:r>
              <a:rPr lang="en-US" sz="3600" dirty="0"/>
              <a:t> </a:t>
            </a:r>
            <a:r>
              <a:rPr lang="en-US" sz="3600" dirty="0" err="1"/>
              <a:t>kafshëve</a:t>
            </a:r>
            <a:r>
              <a:rPr lang="en-US" sz="3600" dirty="0"/>
              <a:t> </a:t>
            </a:r>
            <a:r>
              <a:rPr lang="en-US" sz="3600" dirty="0" err="1"/>
              <a:t>shtëpiake</a:t>
            </a:r>
            <a:r>
              <a:rPr lang="en-US" sz="3600" dirty="0"/>
              <a:t> </a:t>
            </a:r>
            <a:r>
              <a:rPr lang="en-US" sz="3600" dirty="0" err="1"/>
              <a:t>ose</a:t>
            </a:r>
            <a:r>
              <a:rPr lang="en-US" sz="3600" dirty="0"/>
              <a:t> </a:t>
            </a:r>
            <a:r>
              <a:rPr lang="en-US" sz="3600" dirty="0" err="1"/>
              <a:t>të</a:t>
            </a:r>
            <a:r>
              <a:rPr lang="en-US" sz="3600" dirty="0"/>
              <a:t> </a:t>
            </a:r>
            <a:r>
              <a:rPr lang="en-US" sz="3600" dirty="0" err="1"/>
              <a:t>vlerave</a:t>
            </a:r>
            <a:r>
              <a:rPr lang="en-US" sz="3600" dirty="0"/>
              <a:t> </a:t>
            </a:r>
            <a:r>
              <a:rPr lang="en-US" sz="3600" dirty="0" err="1"/>
              <a:t>materiale</a:t>
            </a:r>
            <a:r>
              <a:rPr lang="en-US" sz="3600" dirty="0"/>
              <a:t> </a:t>
            </a:r>
            <a:r>
              <a:rPr lang="en-US" sz="3600" dirty="0" err="1"/>
              <a:t>nga</a:t>
            </a:r>
            <a:r>
              <a:rPr lang="en-US" sz="3600" dirty="0"/>
              <a:t> </a:t>
            </a:r>
            <a:r>
              <a:rPr lang="en-US" sz="3600" dirty="0" err="1"/>
              <a:t>rreziku</a:t>
            </a:r>
            <a:r>
              <a:rPr lang="en-US" sz="3600" dirty="0"/>
              <a:t> </a:t>
            </a:r>
            <a:r>
              <a:rPr lang="en-US" sz="3600" dirty="0" err="1" smtClean="0"/>
              <a:t>elektrik</a:t>
            </a:r>
            <a:r>
              <a:rPr lang="en-US" sz="3600" dirty="0"/>
              <a:t>.</a:t>
            </a:r>
          </a:p>
        </p:txBody>
      </p:sp>
    </p:spTree>
    <p:extLst>
      <p:ext uri="{BB962C8B-B14F-4D97-AF65-F5344CB8AC3E}">
        <p14:creationId xmlns:p14="http://schemas.microsoft.com/office/powerpoint/2010/main" val="21350123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880865"/>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1061357" y="1677378"/>
            <a:ext cx="10216869" cy="4955203"/>
          </a:xfrm>
          <a:prstGeom prst="rect">
            <a:avLst/>
          </a:prstGeom>
        </p:spPr>
        <p:txBody>
          <a:bodyPr wrap="square">
            <a:spAutoFit/>
          </a:bodyPr>
          <a:lstStyle/>
          <a:p>
            <a:r>
              <a:rPr lang="sq-AL" sz="4000" b="1" dirty="0"/>
              <a:t>Neni </a:t>
            </a:r>
            <a:r>
              <a:rPr lang="sq-AL" sz="4000" b="1" dirty="0" smtClean="0"/>
              <a:t>2</a:t>
            </a:r>
            <a:r>
              <a:rPr lang="en-US" sz="4000" b="1" dirty="0" smtClean="0"/>
              <a:t> – </a:t>
            </a:r>
            <a:r>
              <a:rPr lang="sq-AL" sz="4000" b="1" dirty="0" smtClean="0"/>
              <a:t>Përkufizime</a:t>
            </a:r>
            <a:endParaRPr lang="en-US" sz="4000" b="1" dirty="0" smtClean="0"/>
          </a:p>
          <a:p>
            <a:pPr lvl="0"/>
            <a:r>
              <a:rPr lang="en-US" sz="2400" dirty="0"/>
              <a:t>3</a:t>
            </a:r>
            <a:r>
              <a:rPr lang="en-US" sz="2400" dirty="0" smtClean="0"/>
              <a:t>. </a:t>
            </a:r>
            <a:r>
              <a:rPr lang="sq-AL" sz="2400" dirty="0" smtClean="0"/>
              <a:t>"Kontroll </a:t>
            </a:r>
            <a:r>
              <a:rPr lang="sq-AL" sz="2400" dirty="0"/>
              <a:t>teknik" kuptohet inspektimi i organizuar në periudha të caktuara kohe, dhe kur del e nevojshme edhe jashtë këtyre periudhave, për verifikimin dhe plotësimin e kërkesave të sigurisë.</a:t>
            </a:r>
            <a:endParaRPr lang="en-US" sz="2400" dirty="0"/>
          </a:p>
          <a:p>
            <a:pPr lvl="0"/>
            <a:r>
              <a:rPr lang="en-US" sz="2400" dirty="0" smtClean="0"/>
              <a:t>4. </a:t>
            </a:r>
            <a:r>
              <a:rPr lang="sq-AL" sz="2400" dirty="0" smtClean="0"/>
              <a:t>"Pajisje </a:t>
            </a:r>
            <a:r>
              <a:rPr lang="sq-AL" sz="2400" dirty="0"/>
              <a:t>dhe instalime" kuptohen:</a:t>
            </a:r>
            <a:endParaRPr lang="en-US" sz="2400" dirty="0"/>
          </a:p>
          <a:p>
            <a:pPr lvl="0"/>
            <a:r>
              <a:rPr lang="sq-AL" sz="2400" dirty="0"/>
              <a:t>Pajisje dhe rrjete me tension të mesëm dhe tension të lartë mbi 1000 volt.</a:t>
            </a:r>
            <a:endParaRPr lang="en-US" sz="2400" dirty="0"/>
          </a:p>
          <a:p>
            <a:pPr lvl="0"/>
            <a:r>
              <a:rPr lang="sq-AL" sz="2400" dirty="0"/>
              <a:t>Pajisje elektrike të radiologjisë dhe të aparaturave për qëllime të tjera mjekësore. </a:t>
            </a:r>
            <a:endParaRPr lang="en-US" sz="2400" dirty="0"/>
          </a:p>
          <a:p>
            <a:pPr lvl="0"/>
            <a:r>
              <a:rPr lang="sq-AL" sz="2400" dirty="0"/>
              <a:t>Instalime të tensionit të ulët, të projektuara për tension alternativ 50 - 1 000 volt dhe për tension të vazhduar 75 - 1 500 volt.".</a:t>
            </a:r>
            <a:endParaRPr lang="en-US" sz="2400" dirty="0"/>
          </a:p>
          <a:p>
            <a:pPr lvl="0"/>
            <a:r>
              <a:rPr lang="sq-AL" sz="2400" dirty="0"/>
              <a:t>Pajisje elektrike për transport mallrash e pasagjerësh, si dhe pajisjet speciale për </a:t>
            </a:r>
            <a:endParaRPr lang="en-US" sz="2400" dirty="0"/>
          </a:p>
          <a:p>
            <a:r>
              <a:rPr lang="sq-AL" sz="2400" dirty="0"/>
              <a:t>përdorim në anije, aviacion dhe hekurudha.</a:t>
            </a:r>
            <a:endParaRPr lang="en-US" sz="2400" dirty="0"/>
          </a:p>
          <a:p>
            <a:endParaRPr lang="en-US" sz="3200" dirty="0"/>
          </a:p>
        </p:txBody>
      </p:sp>
    </p:spTree>
    <p:extLst>
      <p:ext uri="{BB962C8B-B14F-4D97-AF65-F5344CB8AC3E}">
        <p14:creationId xmlns:p14="http://schemas.microsoft.com/office/powerpoint/2010/main" val="513556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880865"/>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1061357" y="1677378"/>
            <a:ext cx="10216869" cy="4585871"/>
          </a:xfrm>
          <a:prstGeom prst="rect">
            <a:avLst/>
          </a:prstGeom>
        </p:spPr>
        <p:txBody>
          <a:bodyPr wrap="square">
            <a:spAutoFit/>
          </a:bodyPr>
          <a:lstStyle/>
          <a:p>
            <a:r>
              <a:rPr lang="sq-AL" sz="2800" b="1" dirty="0"/>
              <a:t>Neni </a:t>
            </a:r>
            <a:r>
              <a:rPr lang="en-US" sz="2800" b="1" dirty="0" smtClean="0"/>
              <a:t>3 – </a:t>
            </a:r>
            <a:r>
              <a:rPr lang="sq-AL" sz="2800" b="1" dirty="0"/>
              <a:t>Kërkesat e sigurisë</a:t>
            </a:r>
          </a:p>
          <a:p>
            <a:pPr algn="just"/>
            <a:r>
              <a:rPr lang="sq-AL" sz="2400" dirty="0" smtClean="0"/>
              <a:t>1. </a:t>
            </a:r>
            <a:r>
              <a:rPr lang="sq-AL" sz="2400" dirty="0"/>
              <a:t>Pajisjet, instalimet dhe rrjetet elektrike duhet të plotësojnë kërkesat e sigurisë, të përcaktuara në rregulloret në fuqi të projektimit, përdorimit, shfrytëzimit dhe vlerësimit të </a:t>
            </a:r>
            <a:r>
              <a:rPr lang="sq-AL" sz="2400" dirty="0" smtClean="0"/>
              <a:t>konformitetit</a:t>
            </a:r>
            <a:r>
              <a:rPr lang="en-US" sz="2400" dirty="0" smtClean="0"/>
              <a:t> (</a:t>
            </a:r>
            <a:r>
              <a:rPr lang="en-US" sz="2400" dirty="0" err="1" smtClean="0"/>
              <a:t>Rregullat</a:t>
            </a:r>
            <a:r>
              <a:rPr lang="en-US" sz="2400" dirty="0" smtClean="0"/>
              <a:t> </a:t>
            </a:r>
            <a:r>
              <a:rPr lang="en-US" sz="2400" dirty="0" err="1" smtClean="0"/>
              <a:t>Teknike</a:t>
            </a:r>
            <a:r>
              <a:rPr lang="en-US" sz="2400" dirty="0"/>
              <a:t>)</a:t>
            </a:r>
          </a:p>
          <a:p>
            <a:pPr algn="just"/>
            <a:r>
              <a:rPr lang="sq-AL" sz="2400" dirty="0"/>
              <a:t>2. Ngarkohet Këshilli i Ministrave të nxjerrë rregullat teknike në zbatim të pikës 1 të këtij neni.</a:t>
            </a:r>
            <a:endParaRPr lang="en-US" sz="2400" dirty="0"/>
          </a:p>
          <a:p>
            <a:r>
              <a:rPr lang="en-US" sz="2400" b="1" dirty="0" err="1"/>
              <a:t>Neni</a:t>
            </a:r>
            <a:r>
              <a:rPr lang="en-US" sz="2400" b="1" dirty="0"/>
              <a:t> 5 </a:t>
            </a:r>
            <a:r>
              <a:rPr lang="en-US" sz="2400" b="1" dirty="0" smtClean="0"/>
              <a:t>- </a:t>
            </a:r>
            <a:r>
              <a:rPr lang="en-US" sz="2400" b="1" dirty="0" err="1" smtClean="0"/>
              <a:t>Mbikëqyrja</a:t>
            </a:r>
            <a:r>
              <a:rPr lang="en-US" sz="2400" b="1" dirty="0" smtClean="0"/>
              <a:t> </a:t>
            </a:r>
            <a:r>
              <a:rPr lang="en-US" sz="2400" b="1" dirty="0" err="1"/>
              <a:t>dhe</a:t>
            </a:r>
            <a:r>
              <a:rPr lang="en-US" sz="2400" b="1" dirty="0"/>
              <a:t> </a:t>
            </a:r>
            <a:r>
              <a:rPr lang="en-US" sz="2400" b="1" dirty="0" err="1"/>
              <a:t>heqja</a:t>
            </a:r>
            <a:r>
              <a:rPr lang="en-US" sz="2400" b="1" dirty="0"/>
              <a:t> </a:t>
            </a:r>
            <a:r>
              <a:rPr lang="en-US" sz="2400" b="1" dirty="0" err="1"/>
              <a:t>nga</a:t>
            </a:r>
            <a:r>
              <a:rPr lang="en-US" sz="2400" b="1" dirty="0"/>
              <a:t> </a:t>
            </a:r>
            <a:r>
              <a:rPr lang="en-US" sz="2400" b="1" dirty="0" err="1"/>
              <a:t>tregu</a:t>
            </a:r>
            <a:endParaRPr lang="en-US" sz="2400" b="1" dirty="0"/>
          </a:p>
          <a:p>
            <a:pPr algn="just"/>
            <a:r>
              <a:rPr lang="en-US" sz="2400" dirty="0" err="1" smtClean="0"/>
              <a:t>Kur</a:t>
            </a:r>
            <a:r>
              <a:rPr lang="en-US" sz="2400" dirty="0" smtClean="0"/>
              <a:t> </a:t>
            </a:r>
            <a:r>
              <a:rPr lang="en-US" sz="2400" dirty="0" err="1"/>
              <a:t>inspektori</a:t>
            </a:r>
            <a:r>
              <a:rPr lang="en-US" sz="2400" dirty="0"/>
              <a:t> </a:t>
            </a:r>
            <a:r>
              <a:rPr lang="en-US" sz="2400" dirty="0" err="1"/>
              <a:t>vëren</a:t>
            </a:r>
            <a:r>
              <a:rPr lang="en-US" sz="2400" dirty="0"/>
              <a:t> se </a:t>
            </a:r>
            <a:r>
              <a:rPr lang="en-US" sz="2400" dirty="0" err="1"/>
              <a:t>një</a:t>
            </a:r>
            <a:r>
              <a:rPr lang="en-US" sz="2400" dirty="0"/>
              <a:t> </a:t>
            </a:r>
            <a:r>
              <a:rPr lang="en-US" sz="2400" dirty="0" err="1"/>
              <a:t>pajisje</a:t>
            </a:r>
            <a:r>
              <a:rPr lang="en-US" sz="2400" dirty="0"/>
              <a:t> </a:t>
            </a:r>
            <a:r>
              <a:rPr lang="en-US" sz="2400" dirty="0" err="1"/>
              <a:t>ose</a:t>
            </a:r>
            <a:r>
              <a:rPr lang="en-US" sz="2400" dirty="0"/>
              <a:t> </a:t>
            </a:r>
            <a:r>
              <a:rPr lang="en-US" sz="2400" dirty="0" err="1"/>
              <a:t>instalim</a:t>
            </a:r>
            <a:r>
              <a:rPr lang="en-US" sz="2400" dirty="0"/>
              <a:t> </a:t>
            </a:r>
            <a:r>
              <a:rPr lang="en-US" sz="2400" dirty="0" err="1" smtClean="0"/>
              <a:t>elektrik</a:t>
            </a:r>
            <a:r>
              <a:rPr lang="en-US" sz="2400" dirty="0" smtClean="0"/>
              <a:t>, </a:t>
            </a:r>
            <a:r>
              <a:rPr lang="en-US" sz="2400" dirty="0" err="1"/>
              <a:t>rrezikon</a:t>
            </a:r>
            <a:r>
              <a:rPr lang="en-US" sz="2400" dirty="0"/>
              <a:t> </a:t>
            </a:r>
            <a:r>
              <a:rPr lang="en-US" sz="2400" dirty="0" err="1"/>
              <a:t>sigurinë</a:t>
            </a:r>
            <a:r>
              <a:rPr lang="en-US" sz="2400" dirty="0"/>
              <a:t> e </a:t>
            </a:r>
            <a:r>
              <a:rPr lang="en-US" sz="2400" dirty="0" err="1"/>
              <a:t>njerëzve</a:t>
            </a:r>
            <a:r>
              <a:rPr lang="en-US" sz="2400" dirty="0"/>
              <a:t> </a:t>
            </a:r>
            <a:r>
              <a:rPr lang="en-US" sz="2400" dirty="0" err="1" smtClean="0"/>
              <a:t>dhekafshëve</a:t>
            </a:r>
            <a:r>
              <a:rPr lang="en-US" sz="2400" dirty="0" smtClean="0"/>
              <a:t> </a:t>
            </a:r>
            <a:r>
              <a:rPr lang="en-US" sz="2400" dirty="0" err="1"/>
              <a:t>shtëpiake</a:t>
            </a:r>
            <a:r>
              <a:rPr lang="en-US" sz="2400" dirty="0"/>
              <a:t> </a:t>
            </a:r>
            <a:r>
              <a:rPr lang="en-US" sz="2400" dirty="0" err="1"/>
              <a:t>ose</a:t>
            </a:r>
            <a:r>
              <a:rPr lang="en-US" sz="2400" dirty="0"/>
              <a:t> </a:t>
            </a:r>
            <a:r>
              <a:rPr lang="en-US" sz="2400" dirty="0" err="1"/>
              <a:t>të</a:t>
            </a:r>
            <a:r>
              <a:rPr lang="en-US" sz="2400" dirty="0"/>
              <a:t> </a:t>
            </a:r>
            <a:r>
              <a:rPr lang="en-US" sz="2400" dirty="0" err="1"/>
              <a:t>vlerave</a:t>
            </a:r>
            <a:r>
              <a:rPr lang="en-US" sz="2400" dirty="0"/>
              <a:t> </a:t>
            </a:r>
            <a:r>
              <a:rPr lang="en-US" sz="2400" dirty="0" err="1"/>
              <a:t>materiale</a:t>
            </a:r>
            <a:r>
              <a:rPr lang="en-US" sz="2400" dirty="0"/>
              <a:t>, </a:t>
            </a:r>
            <a:r>
              <a:rPr lang="en-US" sz="2400" dirty="0" err="1"/>
              <a:t>merr</a:t>
            </a:r>
            <a:r>
              <a:rPr lang="en-US" sz="2400" dirty="0"/>
              <a:t> </a:t>
            </a:r>
            <a:r>
              <a:rPr lang="en-US" sz="2400" dirty="0" err="1"/>
              <a:t>masat</a:t>
            </a:r>
            <a:r>
              <a:rPr lang="en-US" sz="2400" dirty="0"/>
              <a:t> </a:t>
            </a:r>
            <a:r>
              <a:rPr lang="en-US" sz="2400" dirty="0" err="1"/>
              <a:t>urgjente</a:t>
            </a:r>
            <a:r>
              <a:rPr lang="en-US" sz="2400" dirty="0"/>
              <a:t> </a:t>
            </a:r>
            <a:r>
              <a:rPr lang="en-US" sz="2400" dirty="0" err="1"/>
              <a:t>të</a:t>
            </a:r>
            <a:r>
              <a:rPr lang="en-US" sz="2400" dirty="0"/>
              <a:t> </a:t>
            </a:r>
            <a:r>
              <a:rPr lang="en-US" sz="2400" dirty="0" err="1"/>
              <a:t>nevojshme</a:t>
            </a:r>
            <a:r>
              <a:rPr lang="en-US" sz="2400" dirty="0"/>
              <a:t> </a:t>
            </a:r>
            <a:r>
              <a:rPr lang="en-US" sz="2400" dirty="0" err="1"/>
              <a:t>për</a:t>
            </a:r>
            <a:r>
              <a:rPr lang="en-US" sz="2400" dirty="0"/>
              <a:t> </a:t>
            </a:r>
            <a:r>
              <a:rPr lang="en-US" sz="2400" dirty="0" err="1"/>
              <a:t>të</a:t>
            </a:r>
            <a:r>
              <a:rPr lang="en-US" sz="2400" dirty="0"/>
              <a:t> </a:t>
            </a:r>
            <a:r>
              <a:rPr lang="en-US" sz="2400" dirty="0" err="1"/>
              <a:t>hequr</a:t>
            </a:r>
            <a:r>
              <a:rPr lang="en-US" sz="2400" dirty="0"/>
              <a:t> </a:t>
            </a:r>
            <a:r>
              <a:rPr lang="en-US" sz="2400" dirty="0" err="1"/>
              <a:t>pajisjen</a:t>
            </a:r>
            <a:r>
              <a:rPr lang="en-US" sz="2400" dirty="0"/>
              <a:t> </a:t>
            </a:r>
            <a:r>
              <a:rPr lang="en-US" sz="2400" dirty="0" err="1"/>
              <a:t>ose</a:t>
            </a:r>
            <a:r>
              <a:rPr lang="en-US" sz="2400" dirty="0"/>
              <a:t> </a:t>
            </a:r>
            <a:r>
              <a:rPr lang="en-US" sz="2400" dirty="0" err="1"/>
              <a:t>instalimin</a:t>
            </a:r>
            <a:r>
              <a:rPr lang="en-US" sz="2400" dirty="0"/>
              <a:t> </a:t>
            </a:r>
            <a:r>
              <a:rPr lang="en-US" sz="2400" dirty="0" err="1"/>
              <a:t>nga</a:t>
            </a:r>
            <a:r>
              <a:rPr lang="en-US" sz="2400" dirty="0"/>
              <a:t> </a:t>
            </a:r>
            <a:r>
              <a:rPr lang="en-US" sz="2400" dirty="0" err="1"/>
              <a:t>tregu</a:t>
            </a:r>
            <a:r>
              <a:rPr lang="en-US" sz="2400" dirty="0"/>
              <a:t> </a:t>
            </a:r>
            <a:r>
              <a:rPr lang="en-US" sz="2400" dirty="0" err="1"/>
              <a:t>dhe</a:t>
            </a:r>
            <a:r>
              <a:rPr lang="en-US" sz="2400" dirty="0"/>
              <a:t> </a:t>
            </a:r>
            <a:r>
              <a:rPr lang="en-US" sz="2400" dirty="0" err="1"/>
              <a:t>nga</a:t>
            </a:r>
            <a:r>
              <a:rPr lang="en-US" sz="2400" dirty="0"/>
              <a:t> </a:t>
            </a:r>
            <a:r>
              <a:rPr lang="en-US" sz="2400" dirty="0" err="1"/>
              <a:t>shfrytëzimi</a:t>
            </a:r>
            <a:r>
              <a:rPr lang="en-US" sz="2400" dirty="0"/>
              <a:t>, </a:t>
            </a:r>
            <a:r>
              <a:rPr lang="en-US" sz="2400" dirty="0" err="1"/>
              <a:t>si</a:t>
            </a:r>
            <a:r>
              <a:rPr lang="en-US" sz="2400" dirty="0"/>
              <a:t> </a:t>
            </a:r>
            <a:r>
              <a:rPr lang="en-US" sz="2400" dirty="0" err="1"/>
              <a:t>dhe</a:t>
            </a:r>
            <a:r>
              <a:rPr lang="en-US" sz="2400" dirty="0"/>
              <a:t> </a:t>
            </a:r>
            <a:r>
              <a:rPr lang="en-US" sz="2400" dirty="0" err="1"/>
              <a:t>çdo</a:t>
            </a:r>
            <a:r>
              <a:rPr lang="en-US" sz="2400" dirty="0"/>
              <a:t> </a:t>
            </a:r>
            <a:r>
              <a:rPr lang="en-US" sz="2400" dirty="0" err="1"/>
              <a:t>masë</a:t>
            </a:r>
            <a:r>
              <a:rPr lang="en-US" sz="2400" dirty="0"/>
              <a:t> </a:t>
            </a:r>
            <a:r>
              <a:rPr lang="en-US" sz="2400" dirty="0" err="1"/>
              <a:t>tjetër</a:t>
            </a:r>
            <a:r>
              <a:rPr lang="en-US" sz="2400" dirty="0"/>
              <a:t> </a:t>
            </a:r>
            <a:r>
              <a:rPr lang="en-US" sz="2400" dirty="0" err="1"/>
              <a:t>urgjente</a:t>
            </a:r>
            <a:r>
              <a:rPr lang="en-US" sz="2400" dirty="0"/>
              <a:t>, </a:t>
            </a:r>
            <a:r>
              <a:rPr lang="en-US" sz="2400" dirty="0" err="1"/>
              <a:t>në</a:t>
            </a:r>
            <a:r>
              <a:rPr lang="en-US" sz="2400" dirty="0"/>
              <a:t> </a:t>
            </a:r>
            <a:r>
              <a:rPr lang="en-US" sz="2400" dirty="0" err="1"/>
              <a:t>përputhje</a:t>
            </a:r>
            <a:r>
              <a:rPr lang="en-US" sz="2400" dirty="0"/>
              <a:t> me </a:t>
            </a:r>
            <a:r>
              <a:rPr lang="en-US" sz="2400" dirty="0" err="1"/>
              <a:t>këtë</a:t>
            </a:r>
            <a:r>
              <a:rPr lang="en-US" sz="2400" dirty="0"/>
              <a:t> </a:t>
            </a:r>
            <a:r>
              <a:rPr lang="en-US" sz="2400" dirty="0" err="1"/>
              <a:t>ligj</a:t>
            </a:r>
            <a:r>
              <a:rPr lang="en-US" sz="2400" dirty="0"/>
              <a:t> </a:t>
            </a:r>
            <a:r>
              <a:rPr lang="en-US" sz="2400" dirty="0" err="1"/>
              <a:t>dhe</a:t>
            </a:r>
            <a:r>
              <a:rPr lang="en-US" sz="2400" dirty="0"/>
              <a:t> </a:t>
            </a:r>
            <a:r>
              <a:rPr lang="en-US" sz="2400" dirty="0" err="1"/>
              <a:t>ligjin</a:t>
            </a:r>
            <a:r>
              <a:rPr lang="en-US" sz="2400" dirty="0"/>
              <a:t> nr. 10 </a:t>
            </a:r>
            <a:r>
              <a:rPr lang="en-US" sz="2400" dirty="0" smtClean="0"/>
              <a:t>433/2011 </a:t>
            </a:r>
            <a:r>
              <a:rPr lang="en-US" sz="2400" dirty="0"/>
              <a:t>"</a:t>
            </a:r>
            <a:r>
              <a:rPr lang="en-US" sz="2400" dirty="0" err="1"/>
              <a:t>Për</a:t>
            </a:r>
            <a:r>
              <a:rPr lang="en-US" sz="2400" dirty="0"/>
              <a:t> </a:t>
            </a:r>
            <a:r>
              <a:rPr lang="en-US" sz="2400" dirty="0" err="1"/>
              <a:t>inspektimin</a:t>
            </a:r>
            <a:r>
              <a:rPr lang="en-US" sz="2400" dirty="0"/>
              <a:t> </a:t>
            </a:r>
            <a:r>
              <a:rPr lang="en-US" sz="2400" dirty="0" err="1"/>
              <a:t>në</a:t>
            </a:r>
            <a:r>
              <a:rPr lang="en-US" sz="2400" dirty="0"/>
              <a:t> </a:t>
            </a:r>
            <a:r>
              <a:rPr lang="en-US" sz="2400" dirty="0" err="1"/>
              <a:t>Republikën</a:t>
            </a:r>
            <a:r>
              <a:rPr lang="en-US" sz="2400" dirty="0"/>
              <a:t> e </a:t>
            </a:r>
            <a:r>
              <a:rPr lang="en-US" sz="2400" dirty="0" err="1"/>
              <a:t>Shqipërisë</a:t>
            </a:r>
            <a:r>
              <a:rPr lang="en-US" sz="2400" dirty="0" smtClean="0"/>
              <a:t>".</a:t>
            </a:r>
            <a:endParaRPr lang="en-US" sz="2400" dirty="0"/>
          </a:p>
        </p:txBody>
      </p:sp>
    </p:spTree>
    <p:extLst>
      <p:ext uri="{BB962C8B-B14F-4D97-AF65-F5344CB8AC3E}">
        <p14:creationId xmlns:p14="http://schemas.microsoft.com/office/powerpoint/2010/main" val="39139285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880865"/>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1061357" y="1677378"/>
            <a:ext cx="10216869" cy="2431435"/>
          </a:xfrm>
          <a:prstGeom prst="rect">
            <a:avLst/>
          </a:prstGeom>
        </p:spPr>
        <p:txBody>
          <a:bodyPr wrap="square">
            <a:spAutoFit/>
          </a:bodyPr>
          <a:lstStyle/>
          <a:p>
            <a:r>
              <a:rPr lang="sq-AL" sz="2800" b="1" dirty="0" smtClean="0"/>
              <a:t>Neni 6</a:t>
            </a:r>
            <a:r>
              <a:rPr lang="en-US" sz="2800" b="1" dirty="0" smtClean="0"/>
              <a:t> - </a:t>
            </a:r>
            <a:r>
              <a:rPr lang="sq-AL" sz="2800" b="1" dirty="0" smtClean="0"/>
              <a:t>Kontrolli teknik</a:t>
            </a:r>
          </a:p>
          <a:p>
            <a:endParaRPr lang="sq-AL" sz="2800" b="1" dirty="0" smtClean="0"/>
          </a:p>
          <a:p>
            <a:pPr algn="just"/>
            <a:r>
              <a:rPr lang="en-US" sz="2400" dirty="0" smtClean="0"/>
              <a:t>2. </a:t>
            </a:r>
            <a:r>
              <a:rPr lang="sq-AL" sz="2400" dirty="0" smtClean="0"/>
              <a:t>Personi </a:t>
            </a:r>
            <a:r>
              <a:rPr lang="sq-AL" sz="2400" dirty="0"/>
              <a:t>juridik, që përdor pajisje ose instalime elektrike, merr të gjitha masat për të kryer kontrollin teknik periodik të çdo pajisjeje ose instalimi, sipas afateve të përcaktuara në rregulloret e sigurimit teknik për pajisjet dhe instalimet elektrike të miratuara nga "Këshilli i Ministrave</a:t>
            </a:r>
            <a:r>
              <a:rPr lang="sq-AL" sz="2400" dirty="0" smtClean="0"/>
              <a:t>".</a:t>
            </a:r>
            <a:endParaRPr lang="en-US" sz="2400" dirty="0" smtClean="0"/>
          </a:p>
        </p:txBody>
      </p:sp>
    </p:spTree>
    <p:extLst>
      <p:ext uri="{BB962C8B-B14F-4D97-AF65-F5344CB8AC3E}">
        <p14:creationId xmlns:p14="http://schemas.microsoft.com/office/powerpoint/2010/main" val="4118410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a:t>”</a:t>
            </a:r>
            <a:br>
              <a:rPr lang="en-US" dirty="0"/>
            </a:br>
            <a:endParaRPr lang="en-US" dirty="0"/>
          </a:p>
        </p:txBody>
      </p:sp>
      <p:sp>
        <p:nvSpPr>
          <p:cNvPr id="3" name="Content Placeholder 2"/>
          <p:cNvSpPr>
            <a:spLocks noGrp="1"/>
          </p:cNvSpPr>
          <p:nvPr>
            <p:ph sz="quarter" idx="13"/>
          </p:nvPr>
        </p:nvSpPr>
        <p:spPr>
          <a:xfrm>
            <a:off x="913775" y="1716506"/>
            <a:ext cx="10363825" cy="5141494"/>
          </a:xfrm>
        </p:spPr>
        <p:txBody>
          <a:bodyPr>
            <a:normAutofit fontScale="92500" lnSpcReduction="20000"/>
          </a:bodyPr>
          <a:lstStyle/>
          <a:p>
            <a:pPr marL="0" indent="0">
              <a:buNone/>
            </a:pPr>
            <a:r>
              <a:rPr lang="sq-AL" sz="2800" dirty="0"/>
              <a:t>Neni </a:t>
            </a:r>
            <a:r>
              <a:rPr lang="sq-AL" sz="2800" dirty="0" smtClean="0"/>
              <a:t>3</a:t>
            </a:r>
            <a:r>
              <a:rPr lang="en-US" sz="2800" dirty="0"/>
              <a:t> </a:t>
            </a:r>
            <a:r>
              <a:rPr lang="sq-AL" sz="2800" b="1" dirty="0" smtClean="0"/>
              <a:t>Përkufizime</a:t>
            </a:r>
            <a:endParaRPr lang="en-US" sz="2800" dirty="0"/>
          </a:p>
          <a:p>
            <a:pPr marL="514350" indent="-514350">
              <a:buAutoNum type="arabicPeriod" startAt="2"/>
            </a:pPr>
            <a:r>
              <a:rPr lang="en-US" sz="2800" dirty="0" smtClean="0"/>
              <a:t>“</a:t>
            </a:r>
            <a:r>
              <a:rPr lang="en-US" sz="2800" dirty="0" err="1"/>
              <a:t>Subjekti</a:t>
            </a:r>
            <a:r>
              <a:rPr lang="en-US" sz="2800" dirty="0"/>
              <a:t> </a:t>
            </a:r>
            <a:r>
              <a:rPr lang="en-US" sz="2800" dirty="0" err="1"/>
              <a:t>i</a:t>
            </a:r>
            <a:r>
              <a:rPr lang="en-US" sz="2800" dirty="0"/>
              <a:t> </a:t>
            </a:r>
            <a:r>
              <a:rPr lang="en-US" sz="2800" dirty="0" err="1"/>
              <a:t>inspektimit</a:t>
            </a:r>
            <a:r>
              <a:rPr lang="en-US" sz="2800" dirty="0"/>
              <a:t>” </a:t>
            </a:r>
            <a:r>
              <a:rPr lang="en-US" sz="2800" dirty="0" err="1"/>
              <a:t>është</a:t>
            </a:r>
            <a:r>
              <a:rPr lang="en-US" sz="2800" dirty="0"/>
              <a:t> </a:t>
            </a:r>
            <a:r>
              <a:rPr lang="en-US" sz="2800" dirty="0" err="1"/>
              <a:t>çdo</a:t>
            </a:r>
            <a:r>
              <a:rPr lang="en-US" sz="2800" dirty="0"/>
              <a:t> person </a:t>
            </a:r>
            <a:r>
              <a:rPr lang="en-US" sz="2800" dirty="0" err="1"/>
              <a:t>fizik</a:t>
            </a:r>
            <a:r>
              <a:rPr lang="en-US" sz="2800" dirty="0"/>
              <a:t> </a:t>
            </a:r>
            <a:r>
              <a:rPr lang="en-US" sz="2800" dirty="0" err="1"/>
              <a:t>apo</a:t>
            </a:r>
            <a:r>
              <a:rPr lang="en-US" sz="2800" dirty="0"/>
              <a:t> </a:t>
            </a:r>
            <a:r>
              <a:rPr lang="en-US" sz="2800" dirty="0" err="1"/>
              <a:t>juridik</a:t>
            </a:r>
            <a:r>
              <a:rPr lang="en-US" sz="2800" dirty="0"/>
              <a:t>, </a:t>
            </a:r>
            <a:r>
              <a:rPr lang="en-US" sz="2800" dirty="0" err="1"/>
              <a:t>privat</a:t>
            </a:r>
            <a:r>
              <a:rPr lang="en-US" sz="2800" dirty="0"/>
              <a:t> </a:t>
            </a:r>
            <a:r>
              <a:rPr lang="en-US" sz="2800" dirty="0" err="1"/>
              <a:t>apo</a:t>
            </a:r>
            <a:r>
              <a:rPr lang="en-US" sz="2800" dirty="0"/>
              <a:t> </a:t>
            </a:r>
            <a:r>
              <a:rPr lang="en-US" sz="2800" dirty="0" err="1"/>
              <a:t>publik</a:t>
            </a:r>
            <a:r>
              <a:rPr lang="en-US" sz="2800" dirty="0"/>
              <a:t>, </a:t>
            </a:r>
            <a:r>
              <a:rPr lang="en-US" sz="2800" dirty="0" err="1"/>
              <a:t>që</a:t>
            </a:r>
            <a:r>
              <a:rPr lang="en-US" sz="2800" dirty="0"/>
              <a:t> </a:t>
            </a:r>
            <a:r>
              <a:rPr lang="en-US" sz="2800" dirty="0" err="1"/>
              <a:t>ka</a:t>
            </a:r>
            <a:r>
              <a:rPr lang="en-US" sz="2800" dirty="0"/>
              <a:t>, </a:t>
            </a:r>
            <a:r>
              <a:rPr lang="en-US" sz="2800" dirty="0" err="1"/>
              <a:t>sipas</a:t>
            </a:r>
            <a:r>
              <a:rPr lang="en-US" sz="2800" dirty="0"/>
              <a:t> </a:t>
            </a:r>
            <a:r>
              <a:rPr lang="en-US" sz="2800" dirty="0" err="1"/>
              <a:t>ligjit</a:t>
            </a:r>
            <a:r>
              <a:rPr lang="en-US" sz="2800" dirty="0"/>
              <a:t>, </a:t>
            </a:r>
            <a:r>
              <a:rPr lang="en-US" sz="2800" dirty="0" err="1"/>
              <a:t>detyrimin</a:t>
            </a:r>
            <a:r>
              <a:rPr lang="en-US" sz="2800" dirty="0"/>
              <a:t> </a:t>
            </a:r>
            <a:r>
              <a:rPr lang="en-US" sz="2800" dirty="0" err="1"/>
              <a:t>të</a:t>
            </a:r>
            <a:r>
              <a:rPr lang="en-US" sz="2800" dirty="0"/>
              <a:t> </a:t>
            </a:r>
            <a:r>
              <a:rPr lang="en-US" sz="2800" dirty="0" err="1"/>
              <a:t>respektojë</a:t>
            </a:r>
            <a:r>
              <a:rPr lang="en-US" sz="2800" dirty="0"/>
              <a:t> </a:t>
            </a:r>
            <a:r>
              <a:rPr lang="en-US" sz="2800" dirty="0" err="1"/>
              <a:t>një</a:t>
            </a:r>
            <a:r>
              <a:rPr lang="en-US" sz="2800" dirty="0"/>
              <a:t> </a:t>
            </a:r>
            <a:r>
              <a:rPr lang="en-US" sz="2800" dirty="0" err="1"/>
              <a:t>kërkesë</a:t>
            </a:r>
            <a:r>
              <a:rPr lang="en-US" sz="2800" dirty="0"/>
              <a:t> </a:t>
            </a:r>
            <a:r>
              <a:rPr lang="en-US" sz="2800" dirty="0" err="1"/>
              <a:t>ligjore</a:t>
            </a:r>
            <a:r>
              <a:rPr lang="en-US" sz="2800" dirty="0" smtClean="0"/>
              <a:t>.</a:t>
            </a:r>
            <a:endParaRPr lang="en-US" sz="2800" dirty="0"/>
          </a:p>
          <a:p>
            <a:pPr marL="514350" indent="-514350">
              <a:buAutoNum type="arabicPeriod" startAt="3"/>
            </a:pPr>
            <a:r>
              <a:rPr lang="en-US" sz="2800" dirty="0" smtClean="0"/>
              <a:t>“</a:t>
            </a:r>
            <a:r>
              <a:rPr lang="en-US" sz="2800" dirty="0" err="1"/>
              <a:t>Inspektim</a:t>
            </a:r>
            <a:r>
              <a:rPr lang="en-US" sz="2800" dirty="0"/>
              <a:t>” </a:t>
            </a:r>
            <a:r>
              <a:rPr lang="en-US" sz="2800" dirty="0" err="1"/>
              <a:t>është</a:t>
            </a:r>
            <a:r>
              <a:rPr lang="en-US" sz="2800" dirty="0"/>
              <a:t> </a:t>
            </a:r>
            <a:r>
              <a:rPr lang="en-US" sz="2800" dirty="0" err="1"/>
              <a:t>çdo</a:t>
            </a:r>
            <a:r>
              <a:rPr lang="en-US" sz="2800" dirty="0"/>
              <a:t> </a:t>
            </a:r>
            <a:r>
              <a:rPr lang="en-US" sz="2800" dirty="0" err="1"/>
              <a:t>formë</a:t>
            </a:r>
            <a:r>
              <a:rPr lang="en-US" sz="2800" dirty="0"/>
              <a:t> </a:t>
            </a:r>
            <a:r>
              <a:rPr lang="en-US" sz="2800" dirty="0" err="1"/>
              <a:t>kontrolli</a:t>
            </a:r>
            <a:r>
              <a:rPr lang="en-US" sz="2800" dirty="0"/>
              <a:t> </a:t>
            </a:r>
            <a:r>
              <a:rPr lang="en-US" sz="2800" dirty="0" err="1"/>
              <a:t>që</a:t>
            </a:r>
            <a:r>
              <a:rPr lang="en-US" sz="2800" dirty="0"/>
              <a:t> </a:t>
            </a:r>
            <a:r>
              <a:rPr lang="en-US" sz="2800" dirty="0" err="1"/>
              <a:t>organi</a:t>
            </a:r>
            <a:r>
              <a:rPr lang="en-US" sz="2800" dirty="0"/>
              <a:t> </a:t>
            </a:r>
            <a:r>
              <a:rPr lang="en-US" sz="2800" dirty="0" err="1"/>
              <a:t>publik</a:t>
            </a:r>
            <a:r>
              <a:rPr lang="en-US" sz="2800" dirty="0"/>
              <a:t> </a:t>
            </a:r>
            <a:r>
              <a:rPr lang="en-US" sz="2800" dirty="0" err="1"/>
              <a:t>kryen</a:t>
            </a:r>
            <a:r>
              <a:rPr lang="en-US" sz="2800" dirty="0"/>
              <a:t> </a:t>
            </a:r>
            <a:r>
              <a:rPr lang="en-US" sz="2800" dirty="0" err="1"/>
              <a:t>për</a:t>
            </a:r>
            <a:r>
              <a:rPr lang="en-US" sz="2800" dirty="0"/>
              <a:t> </a:t>
            </a:r>
            <a:r>
              <a:rPr lang="en-US" sz="2800" dirty="0" err="1"/>
              <a:t>verifikimin</a:t>
            </a:r>
            <a:r>
              <a:rPr lang="en-US" sz="2800" dirty="0"/>
              <a:t> e </a:t>
            </a:r>
            <a:r>
              <a:rPr lang="en-US" sz="2800" dirty="0" err="1"/>
              <a:t>respektimit</a:t>
            </a:r>
            <a:r>
              <a:rPr lang="en-US" sz="2800" dirty="0"/>
              <a:t> </a:t>
            </a:r>
            <a:r>
              <a:rPr lang="en-US" sz="2800" dirty="0" err="1"/>
              <a:t>të</a:t>
            </a:r>
            <a:r>
              <a:rPr lang="en-US" sz="2800" dirty="0"/>
              <a:t> </a:t>
            </a:r>
            <a:r>
              <a:rPr lang="en-US" sz="2800" dirty="0" err="1"/>
              <a:t>kërkesave</a:t>
            </a:r>
            <a:r>
              <a:rPr lang="en-US" sz="2800" dirty="0"/>
              <a:t> </a:t>
            </a:r>
            <a:r>
              <a:rPr lang="en-US" sz="2800" dirty="0" err="1"/>
              <a:t>ligjore</a:t>
            </a:r>
            <a:r>
              <a:rPr lang="en-US" sz="2800" dirty="0"/>
              <a:t> </a:t>
            </a:r>
            <a:r>
              <a:rPr lang="en-US" sz="2800" dirty="0" err="1"/>
              <a:t>nga</a:t>
            </a:r>
            <a:r>
              <a:rPr lang="en-US" sz="2800" dirty="0"/>
              <a:t> </a:t>
            </a:r>
            <a:r>
              <a:rPr lang="en-US" sz="2800" dirty="0" err="1"/>
              <a:t>subjekti</a:t>
            </a:r>
            <a:r>
              <a:rPr lang="en-US" sz="2800" dirty="0"/>
              <a:t> </a:t>
            </a:r>
            <a:r>
              <a:rPr lang="en-US" sz="2800" dirty="0" err="1"/>
              <a:t>i</a:t>
            </a:r>
            <a:r>
              <a:rPr lang="en-US" sz="2800" dirty="0"/>
              <a:t> </a:t>
            </a:r>
            <a:r>
              <a:rPr lang="en-US" sz="2800" dirty="0" err="1"/>
              <a:t>inspektimit</a:t>
            </a:r>
            <a:r>
              <a:rPr lang="en-US" sz="2800" dirty="0" smtClean="0"/>
              <a:t>.</a:t>
            </a:r>
          </a:p>
          <a:p>
            <a:pPr marL="0" indent="0">
              <a:buNone/>
            </a:pPr>
            <a:r>
              <a:rPr lang="sq-AL" sz="2800" dirty="0"/>
              <a:t>Neni </a:t>
            </a:r>
            <a:r>
              <a:rPr lang="en-US" sz="2800" dirty="0" smtClean="0"/>
              <a:t>7 </a:t>
            </a:r>
            <a:r>
              <a:rPr lang="sq-AL" sz="2800" b="1" dirty="0"/>
              <a:t>Parimi i programimit të </a:t>
            </a:r>
            <a:r>
              <a:rPr lang="sq-AL" sz="2800" b="1" dirty="0" smtClean="0"/>
              <a:t>inspektimeve</a:t>
            </a:r>
            <a:endParaRPr lang="en-US" sz="2800" b="1" dirty="0" smtClean="0"/>
          </a:p>
          <a:p>
            <a:pPr marL="0" indent="0">
              <a:buNone/>
            </a:pPr>
            <a:r>
              <a:rPr lang="sq-AL" sz="2800" dirty="0"/>
              <a:t>Një subjekt mund të inspektohet vetëm në zbatim të programit të inspektimit. Përjashtimisht, një subjekt mund të inspektohet jashtë programit në rastet e parashikuara shprehimisht me ligj</a:t>
            </a:r>
            <a:endParaRPr lang="en-US" sz="2800" dirty="0"/>
          </a:p>
          <a:p>
            <a:pPr marL="0" indent="0">
              <a:buNone/>
            </a:pPr>
            <a:endParaRPr lang="en-US" sz="2800" dirty="0"/>
          </a:p>
          <a:p>
            <a:pPr marL="0" indent="0">
              <a:buNone/>
            </a:pPr>
            <a:endParaRPr lang="en-US" sz="2800" dirty="0" smtClean="0"/>
          </a:p>
          <a:p>
            <a:pPr marL="514350" indent="-514350">
              <a:buAutoNum type="arabicPeriod" startAt="3"/>
            </a:pPr>
            <a:endParaRPr lang="en-US" sz="2800" dirty="0"/>
          </a:p>
          <a:p>
            <a:pPr marL="0" indent="0">
              <a:buNone/>
            </a:pPr>
            <a:endParaRPr lang="en-US" sz="2800" dirty="0"/>
          </a:p>
        </p:txBody>
      </p:sp>
    </p:spTree>
    <p:extLst>
      <p:ext uri="{BB962C8B-B14F-4D97-AF65-F5344CB8AC3E}">
        <p14:creationId xmlns:p14="http://schemas.microsoft.com/office/powerpoint/2010/main" val="632416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880865"/>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913775" y="2214694"/>
            <a:ext cx="10216869" cy="3477875"/>
          </a:xfrm>
          <a:prstGeom prst="rect">
            <a:avLst/>
          </a:prstGeom>
        </p:spPr>
        <p:txBody>
          <a:bodyPr wrap="square">
            <a:spAutoFit/>
          </a:bodyPr>
          <a:lstStyle/>
          <a:p>
            <a:r>
              <a:rPr lang="sq-AL" sz="2800" b="1" dirty="0"/>
              <a:t>Neni </a:t>
            </a:r>
            <a:r>
              <a:rPr lang="sq-AL" sz="2800" b="1" dirty="0" smtClean="0"/>
              <a:t>13</a:t>
            </a:r>
            <a:r>
              <a:rPr lang="en-US" sz="2800" b="1" dirty="0" smtClean="0"/>
              <a:t> - </a:t>
            </a:r>
            <a:r>
              <a:rPr lang="sq-AL" sz="2800" b="1" dirty="0" smtClean="0"/>
              <a:t>Detyrat </a:t>
            </a:r>
            <a:r>
              <a:rPr lang="sq-AL" sz="2800" b="1" dirty="0"/>
              <a:t>e Inspektoratit</a:t>
            </a:r>
            <a:endParaRPr lang="en-US" sz="2800" dirty="0"/>
          </a:p>
          <a:p>
            <a:pPr marL="342900" indent="-342900" algn="just">
              <a:buFontTx/>
              <a:buChar char="-"/>
            </a:pPr>
            <a:r>
              <a:rPr lang="sq-AL" sz="2400" dirty="0" smtClean="0"/>
              <a:t>Kryen </a:t>
            </a:r>
            <a:r>
              <a:rPr lang="sq-AL" sz="2400" dirty="0"/>
              <a:t>inspektime në subjektet private ose publike, që kryejnë veprimtari me pajisjet dhe instalimet elektrike. Mban shënime për inspektimet e kryera, si dhe për avaritë e aksidentet e ndodhura me natyrë elektrike</a:t>
            </a:r>
            <a:r>
              <a:rPr lang="sq-AL" sz="2400" dirty="0" smtClean="0"/>
              <a:t>.</a:t>
            </a:r>
            <a:endParaRPr lang="en-US" sz="2400" dirty="0" smtClean="0"/>
          </a:p>
          <a:p>
            <a:pPr marL="342900" indent="-342900" algn="just">
              <a:buFontTx/>
              <a:buChar char="-"/>
            </a:pPr>
            <a:r>
              <a:rPr lang="en-US" sz="2400" dirty="0" err="1"/>
              <a:t>Jep</a:t>
            </a:r>
            <a:r>
              <a:rPr lang="en-US" sz="2400" dirty="0"/>
              <a:t> </a:t>
            </a:r>
            <a:r>
              <a:rPr lang="en-US" sz="2400" dirty="0" err="1"/>
              <a:t>miratimin</a:t>
            </a:r>
            <a:r>
              <a:rPr lang="en-US" sz="2400" dirty="0"/>
              <a:t> </a:t>
            </a:r>
            <a:r>
              <a:rPr lang="en-US" sz="2400" dirty="0" err="1"/>
              <a:t>për</a:t>
            </a:r>
            <a:r>
              <a:rPr lang="en-US" sz="2400" dirty="0"/>
              <a:t> </a:t>
            </a:r>
            <a:r>
              <a:rPr lang="en-US" sz="2400" dirty="0" err="1"/>
              <a:t>autorizimin</a:t>
            </a:r>
            <a:r>
              <a:rPr lang="en-US" sz="2400" dirty="0"/>
              <a:t> </a:t>
            </a:r>
            <a:r>
              <a:rPr lang="en-US" sz="2400" dirty="0" err="1"/>
              <a:t>nga</a:t>
            </a:r>
            <a:r>
              <a:rPr lang="en-US" sz="2400" dirty="0"/>
              <a:t> </a:t>
            </a:r>
            <a:r>
              <a:rPr lang="en-US" sz="2400" dirty="0" err="1"/>
              <a:t>Ministri</a:t>
            </a:r>
            <a:r>
              <a:rPr lang="en-US" sz="2400" dirty="0"/>
              <a:t> </a:t>
            </a:r>
            <a:r>
              <a:rPr lang="en-US" sz="2400" dirty="0" err="1"/>
              <a:t>Përgjegjëse</a:t>
            </a:r>
            <a:r>
              <a:rPr lang="en-US" sz="2400" dirty="0"/>
              <a:t> </a:t>
            </a:r>
            <a:r>
              <a:rPr lang="en-US" sz="2400" dirty="0" err="1"/>
              <a:t>për</a:t>
            </a:r>
            <a:r>
              <a:rPr lang="en-US" sz="2400" dirty="0"/>
              <a:t> </a:t>
            </a:r>
            <a:r>
              <a:rPr lang="en-US" sz="2400" dirty="0" err="1"/>
              <a:t>Sektorin</a:t>
            </a:r>
            <a:r>
              <a:rPr lang="en-US" sz="2400" dirty="0"/>
              <a:t> Elektro-</a:t>
            </a:r>
            <a:r>
              <a:rPr lang="en-US" sz="2400" dirty="0" err="1"/>
              <a:t>energjetik</a:t>
            </a:r>
            <a:r>
              <a:rPr lang="en-US" sz="2400" dirty="0"/>
              <a:t> </a:t>
            </a:r>
            <a:r>
              <a:rPr lang="en-US" sz="2400" dirty="0" err="1"/>
              <a:t>të</a:t>
            </a:r>
            <a:r>
              <a:rPr lang="en-US" sz="2400" dirty="0"/>
              <a:t> </a:t>
            </a:r>
            <a:r>
              <a:rPr lang="en-US" sz="2400" dirty="0" err="1"/>
              <a:t>trupave</a:t>
            </a:r>
            <a:r>
              <a:rPr lang="en-US" sz="2400" dirty="0"/>
              <a:t> </a:t>
            </a:r>
            <a:r>
              <a:rPr lang="en-US" sz="2400" dirty="0" err="1"/>
              <a:t>inspektues</a:t>
            </a:r>
            <a:r>
              <a:rPr lang="en-US" sz="2400" dirty="0"/>
              <a:t> </a:t>
            </a:r>
            <a:r>
              <a:rPr lang="en-US" sz="2400" dirty="0" err="1"/>
              <a:t>palë</a:t>
            </a:r>
            <a:r>
              <a:rPr lang="en-US" sz="2400" dirty="0"/>
              <a:t> e </a:t>
            </a:r>
            <a:r>
              <a:rPr lang="en-US" sz="2400" dirty="0" err="1"/>
              <a:t>tretë</a:t>
            </a:r>
            <a:r>
              <a:rPr lang="en-US" sz="2400" dirty="0"/>
              <a:t>, </a:t>
            </a:r>
            <a:r>
              <a:rPr lang="en-US" sz="2400" dirty="0" err="1"/>
              <a:t>për</a:t>
            </a:r>
            <a:r>
              <a:rPr lang="en-US" sz="2400" dirty="0"/>
              <a:t> </a:t>
            </a:r>
            <a:r>
              <a:rPr lang="en-US" sz="2400" dirty="0" err="1"/>
              <a:t>kryerjen</a:t>
            </a:r>
            <a:r>
              <a:rPr lang="en-US" sz="2400" dirty="0"/>
              <a:t> e </a:t>
            </a:r>
            <a:r>
              <a:rPr lang="en-US" sz="2400" dirty="0" err="1"/>
              <a:t>detyrave</a:t>
            </a:r>
            <a:r>
              <a:rPr lang="en-US" sz="2400" dirty="0"/>
              <a:t> </a:t>
            </a:r>
            <a:r>
              <a:rPr lang="en-US" sz="2400" dirty="0" err="1"/>
              <a:t>të</a:t>
            </a:r>
            <a:r>
              <a:rPr lang="en-US" sz="2400" dirty="0"/>
              <a:t> </a:t>
            </a:r>
            <a:r>
              <a:rPr lang="en-US" sz="2400" dirty="0" err="1"/>
              <a:t>përcaktuara</a:t>
            </a:r>
            <a:r>
              <a:rPr lang="en-US" sz="2400" dirty="0"/>
              <a:t> </a:t>
            </a:r>
            <a:r>
              <a:rPr lang="en-US" sz="2400" dirty="0" err="1"/>
              <a:t>në</a:t>
            </a:r>
            <a:r>
              <a:rPr lang="en-US" sz="2400" dirty="0"/>
              <a:t> </a:t>
            </a:r>
            <a:r>
              <a:rPr lang="en-US" sz="2400" dirty="0" err="1"/>
              <a:t>nenin</a:t>
            </a:r>
            <a:r>
              <a:rPr lang="en-US" sz="2400" dirty="0"/>
              <a:t> 3 </a:t>
            </a:r>
            <a:r>
              <a:rPr lang="en-US" sz="2400" dirty="0" err="1"/>
              <a:t>të</a:t>
            </a:r>
            <a:r>
              <a:rPr lang="en-US" sz="2400" dirty="0"/>
              <a:t> </a:t>
            </a:r>
            <a:r>
              <a:rPr lang="en-US" sz="2400" dirty="0" err="1"/>
              <a:t>këtij</a:t>
            </a:r>
            <a:r>
              <a:rPr lang="en-US" sz="2400" dirty="0"/>
              <a:t> </a:t>
            </a:r>
            <a:r>
              <a:rPr lang="en-US" sz="2400" dirty="0" err="1"/>
              <a:t>ligji</a:t>
            </a:r>
            <a:r>
              <a:rPr lang="en-US" sz="2400" dirty="0" smtClean="0"/>
              <a:t>.</a:t>
            </a:r>
            <a:endParaRPr lang="en-US" sz="2400" dirty="0"/>
          </a:p>
          <a:p>
            <a:endParaRPr lang="en-US" sz="2400" dirty="0" smtClean="0"/>
          </a:p>
          <a:p>
            <a:pPr marL="342900" indent="-342900">
              <a:buFontTx/>
              <a:buChar char="-"/>
            </a:pPr>
            <a:endParaRPr lang="en-US" sz="2400" dirty="0"/>
          </a:p>
        </p:txBody>
      </p:sp>
    </p:spTree>
    <p:extLst>
      <p:ext uri="{BB962C8B-B14F-4D97-AF65-F5344CB8AC3E}">
        <p14:creationId xmlns:p14="http://schemas.microsoft.com/office/powerpoint/2010/main" val="26220725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333829"/>
            <a:ext cx="10364451" cy="1430923"/>
          </a:xfrm>
        </p:spPr>
        <p:txBody>
          <a:bodyPr>
            <a:normAutofit fontScale="90000"/>
          </a:bodyPr>
          <a:lstStyle/>
          <a:p>
            <a:r>
              <a:rPr lang="en-US" dirty="0" err="1"/>
              <a:t>Ligji</a:t>
            </a:r>
            <a:r>
              <a:rPr lang="en-US" dirty="0"/>
              <a:t> 8734/2001 I </a:t>
            </a:r>
            <a:r>
              <a:rPr lang="en-US" dirty="0" err="1"/>
              <a:t>ndryshuar“Për</a:t>
            </a:r>
            <a:r>
              <a:rPr lang="en-US" dirty="0"/>
              <a:t> </a:t>
            </a:r>
            <a:r>
              <a:rPr lang="en-US" dirty="0" err="1"/>
              <a:t>Garantimin</a:t>
            </a:r>
            <a:r>
              <a:rPr lang="en-US" dirty="0"/>
              <a:t> e </a:t>
            </a:r>
            <a:r>
              <a:rPr lang="en-US" dirty="0" err="1"/>
              <a:t>Sigurisë</a:t>
            </a:r>
            <a:r>
              <a:rPr lang="en-US" dirty="0"/>
              <a:t> </a:t>
            </a:r>
            <a:r>
              <a:rPr lang="en-US" dirty="0" err="1"/>
              <a:t>së</a:t>
            </a:r>
            <a:r>
              <a:rPr lang="en-US" dirty="0"/>
              <a:t> </a:t>
            </a:r>
            <a:r>
              <a:rPr lang="en-US" dirty="0" err="1"/>
              <a:t>Punës</a:t>
            </a:r>
            <a:r>
              <a:rPr lang="en-US" dirty="0"/>
              <a:t> </a:t>
            </a:r>
            <a:r>
              <a:rPr lang="en-US" dirty="0" err="1"/>
              <a:t>së</a:t>
            </a:r>
            <a:r>
              <a:rPr lang="en-US" dirty="0"/>
              <a:t> </a:t>
            </a:r>
            <a:r>
              <a:rPr lang="en-US" dirty="0" err="1"/>
              <a:t>Pajisjeve</a:t>
            </a:r>
            <a:r>
              <a:rPr lang="en-US" dirty="0"/>
              <a:t> </a:t>
            </a:r>
            <a:r>
              <a:rPr lang="en-US" dirty="0" err="1"/>
              <a:t>dhe</a:t>
            </a:r>
            <a:r>
              <a:rPr lang="en-US" dirty="0"/>
              <a:t> </a:t>
            </a:r>
            <a:r>
              <a:rPr lang="en-US" dirty="0" err="1"/>
              <a:t>Instalimeve</a:t>
            </a:r>
            <a:r>
              <a:rPr lang="en-US" dirty="0"/>
              <a:t> </a:t>
            </a:r>
            <a:r>
              <a:rPr lang="en-US" dirty="0" err="1"/>
              <a:t>Elektrike</a:t>
            </a:r>
            <a:r>
              <a:rPr lang="en-US" dirty="0" smtClean="0"/>
              <a:t>.</a:t>
            </a:r>
            <a:r>
              <a:rPr lang="en-US" dirty="0"/>
              <a:t/>
            </a:r>
            <a:br>
              <a:rPr lang="en-US" dirty="0"/>
            </a:br>
            <a:endParaRPr lang="en-US" dirty="0"/>
          </a:p>
        </p:txBody>
      </p:sp>
      <p:sp>
        <p:nvSpPr>
          <p:cNvPr id="4" name="Rectangle 3"/>
          <p:cNvSpPr/>
          <p:nvPr/>
        </p:nvSpPr>
        <p:spPr>
          <a:xfrm>
            <a:off x="913775" y="1595021"/>
            <a:ext cx="10216869" cy="5262979"/>
          </a:xfrm>
          <a:prstGeom prst="rect">
            <a:avLst/>
          </a:prstGeom>
        </p:spPr>
        <p:txBody>
          <a:bodyPr wrap="square">
            <a:spAutoFit/>
          </a:bodyPr>
          <a:lstStyle/>
          <a:p>
            <a:r>
              <a:rPr lang="sq-AL" sz="2400" b="1" dirty="0"/>
              <a:t>Neni 14</a:t>
            </a:r>
            <a:r>
              <a:rPr lang="en-US" sz="2400" b="1" dirty="0"/>
              <a:t> - </a:t>
            </a:r>
            <a:r>
              <a:rPr lang="sq-AL" sz="2400" b="1" dirty="0"/>
              <a:t>Të drejtat e Inspektoratit</a:t>
            </a:r>
            <a:endParaRPr lang="en-US" sz="2400" dirty="0"/>
          </a:p>
          <a:p>
            <a:pPr marL="342900" indent="-342900" algn="just">
              <a:buFontTx/>
              <a:buChar char="-"/>
            </a:pPr>
            <a:r>
              <a:rPr lang="sq-AL" sz="2400" dirty="0"/>
              <a:t>Inspektorati ka të drejtë të hyjë në çdo kohë në prani të punëdhënësit, të administratorit ose të përfaqësuesit të tyre, në objekte ku ndodhen pajisje dhe instalime elektrike</a:t>
            </a:r>
            <a:r>
              <a:rPr lang="en-US" sz="2400" dirty="0"/>
              <a:t>.</a:t>
            </a:r>
          </a:p>
          <a:p>
            <a:pPr marL="342900" indent="-342900" algn="just">
              <a:buFontTx/>
              <a:buChar char="-"/>
            </a:pPr>
            <a:r>
              <a:rPr lang="sq-AL" sz="2400" dirty="0"/>
              <a:t>kur vëren shkelje të dispozitave të këtij ligji dhe të rregulloreve, ka për detyrë</a:t>
            </a:r>
            <a:r>
              <a:rPr lang="en-US" sz="2400" dirty="0"/>
              <a:t>:</a:t>
            </a:r>
          </a:p>
          <a:p>
            <a:pPr marL="800100" lvl="1" indent="-342900" algn="just">
              <a:buFontTx/>
              <a:buChar char="-"/>
            </a:pPr>
            <a:r>
              <a:rPr lang="it-IT" sz="2400" dirty="0"/>
              <a:t>cakton detyra dhe afate </a:t>
            </a:r>
          </a:p>
          <a:p>
            <a:pPr marL="800100" lvl="1" indent="-342900" algn="just">
              <a:buFontTx/>
              <a:buChar char="-"/>
            </a:pPr>
            <a:r>
              <a:rPr lang="it-IT" sz="2400" dirty="0"/>
              <a:t>pezullon veprimtarinë për një periudhë të caktuar kohe ose e pushon atë përgjithmonë</a:t>
            </a:r>
          </a:p>
          <a:p>
            <a:pPr marL="800100" lvl="1" indent="-342900" algn="just">
              <a:buFontTx/>
              <a:buChar char="-"/>
            </a:pPr>
            <a:r>
              <a:rPr lang="sq-AL" sz="2400" dirty="0"/>
              <a:t>të propozojë për largimin të punonjësve që nuk kanë njohuritë e duhura të rregullave të sigurimit teknik</a:t>
            </a:r>
            <a:endParaRPr lang="en-US" sz="2400" dirty="0"/>
          </a:p>
          <a:p>
            <a:pPr marL="800100" lvl="1" indent="-342900" algn="just">
              <a:buFontTx/>
              <a:buChar char="-"/>
            </a:pPr>
            <a:r>
              <a:rPr lang="sq-AL" sz="2400" dirty="0"/>
              <a:t>të marrë masa administrative me gjobë</a:t>
            </a:r>
            <a:r>
              <a:rPr lang="en-US" sz="2400" dirty="0"/>
              <a:t> </a:t>
            </a:r>
            <a:r>
              <a:rPr lang="sq-AL" sz="2400" dirty="0"/>
              <a:t>dhe, për raste shkeljesh të rënda me pasoja për jetën e njerëzve, të kërkojë ndjekje penal</a:t>
            </a:r>
            <a:endParaRPr lang="en-US" sz="2400" dirty="0"/>
          </a:p>
          <a:p>
            <a:pPr marL="342900" indent="-342900" algn="just">
              <a:buFontTx/>
              <a:buChar char="-"/>
            </a:pPr>
            <a:r>
              <a:rPr lang="sq-AL" sz="2400" dirty="0"/>
              <a:t>Inspektorati  kërkon ndërhyrjen e forcave të rendit</a:t>
            </a:r>
            <a:r>
              <a:rPr lang="en-US" sz="2400" dirty="0"/>
              <a:t> </a:t>
            </a:r>
            <a:r>
              <a:rPr lang="en-US" sz="2400" dirty="0" err="1"/>
              <a:t>kur</a:t>
            </a:r>
            <a:r>
              <a:rPr lang="en-US" sz="2400" dirty="0"/>
              <a:t> </a:t>
            </a:r>
            <a:r>
              <a:rPr lang="en-US" sz="2400" dirty="0" err="1"/>
              <a:t>nuk</a:t>
            </a:r>
            <a:r>
              <a:rPr lang="en-US" sz="2400" dirty="0"/>
              <a:t> </a:t>
            </a:r>
            <a:r>
              <a:rPr lang="en-US" sz="2400" dirty="0" err="1"/>
              <a:t>lejohet</a:t>
            </a:r>
            <a:r>
              <a:rPr lang="en-US" sz="2400" dirty="0"/>
              <a:t> </a:t>
            </a:r>
            <a:r>
              <a:rPr lang="en-US" sz="2400" dirty="0" err="1"/>
              <a:t>te</a:t>
            </a:r>
            <a:r>
              <a:rPr lang="en-US" sz="2400" dirty="0"/>
              <a:t> </a:t>
            </a:r>
            <a:r>
              <a:rPr lang="en-US" sz="2400" dirty="0" err="1"/>
              <a:t>ushtroje</a:t>
            </a:r>
            <a:r>
              <a:rPr lang="en-US" sz="2400" dirty="0"/>
              <a:t> </a:t>
            </a:r>
            <a:r>
              <a:rPr lang="en-US" sz="2400" dirty="0" err="1"/>
              <a:t>detyren</a:t>
            </a:r>
            <a:r>
              <a:rPr lang="en-US" sz="2400" dirty="0" smtClean="0"/>
              <a:t>.</a:t>
            </a:r>
            <a:endParaRPr lang="en-US" sz="2400" dirty="0"/>
          </a:p>
        </p:txBody>
      </p:sp>
    </p:spTree>
    <p:extLst>
      <p:ext uri="{BB962C8B-B14F-4D97-AF65-F5344CB8AC3E}">
        <p14:creationId xmlns:p14="http://schemas.microsoft.com/office/powerpoint/2010/main" val="15684197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Rregulloret</a:t>
            </a:r>
            <a:r>
              <a:rPr lang="en-US" dirty="0" smtClean="0"/>
              <a:t> </a:t>
            </a:r>
            <a:r>
              <a:rPr lang="en-US" dirty="0" err="1" smtClean="0"/>
              <a:t>ekzistuese</a:t>
            </a:r>
            <a:r>
              <a:rPr lang="en-US" dirty="0" smtClean="0"/>
              <a:t> </a:t>
            </a:r>
            <a:endParaRPr lang="en-US" dirty="0"/>
          </a:p>
        </p:txBody>
      </p:sp>
      <p:sp>
        <p:nvSpPr>
          <p:cNvPr id="3" name="Content Placeholder 2"/>
          <p:cNvSpPr>
            <a:spLocks noGrp="1"/>
          </p:cNvSpPr>
          <p:nvPr>
            <p:ph sz="quarter" idx="13"/>
          </p:nvPr>
        </p:nvSpPr>
        <p:spPr>
          <a:xfrm>
            <a:off x="914400" y="1818452"/>
            <a:ext cx="10363826" cy="4887148"/>
          </a:xfrm>
        </p:spPr>
        <p:txBody>
          <a:bodyPr>
            <a:normAutofit fontScale="70000" lnSpcReduction="20000"/>
          </a:bodyPr>
          <a:lstStyle/>
          <a:p>
            <a:r>
              <a:rPr lang="sq-AL" dirty="0" smtClean="0"/>
              <a:t>RREGULLORE</a:t>
            </a:r>
            <a:r>
              <a:rPr lang="en-US" dirty="0" smtClean="0"/>
              <a:t> </a:t>
            </a:r>
            <a:r>
              <a:rPr lang="sq-AL" dirty="0" smtClean="0"/>
              <a:t>PËR</a:t>
            </a:r>
            <a:r>
              <a:rPr lang="en-US" dirty="0" smtClean="0"/>
              <a:t> </a:t>
            </a:r>
            <a:r>
              <a:rPr lang="sq-AL" dirty="0" smtClean="0"/>
              <a:t>PROJEKTIMIN</a:t>
            </a:r>
            <a:r>
              <a:rPr lang="sq-AL" dirty="0"/>
              <a:t>, VENDOSJEN, </a:t>
            </a:r>
            <a:r>
              <a:rPr lang="sq-AL" dirty="0" smtClean="0"/>
              <a:t>SHFRYTËZIMIN</a:t>
            </a:r>
            <a:r>
              <a:rPr lang="en-US" dirty="0" smtClean="0"/>
              <a:t> </a:t>
            </a:r>
            <a:r>
              <a:rPr lang="sq-AL" dirty="0" smtClean="0"/>
              <a:t>DHE </a:t>
            </a:r>
            <a:r>
              <a:rPr lang="sq-AL" dirty="0"/>
              <a:t>RIPARIMIN E PAJISJEVE NËN </a:t>
            </a:r>
            <a:r>
              <a:rPr lang="sq-AL" dirty="0" smtClean="0"/>
              <a:t>PRESION</a:t>
            </a:r>
            <a:r>
              <a:rPr lang="en-US" dirty="0" smtClean="0"/>
              <a:t> – </a:t>
            </a:r>
            <a:r>
              <a:rPr lang="en-US" dirty="0" err="1" smtClean="0"/>
              <a:t>miratuar</a:t>
            </a:r>
            <a:r>
              <a:rPr lang="en-US" dirty="0" smtClean="0"/>
              <a:t> ne 1984 </a:t>
            </a:r>
          </a:p>
          <a:p>
            <a:r>
              <a:rPr lang="en-US" dirty="0"/>
              <a:t>PER  SIGURIMIN TEKNIK, M.N.Z. DHE MBROJTJEN E MJEDISIT NE NXJERRJEN, GRLMBULLIMIN E TRANSPORTIN E NAFTES DHE </a:t>
            </a:r>
            <a:r>
              <a:rPr lang="en-US" dirty="0" smtClean="0"/>
              <a:t>GAZIT – </a:t>
            </a:r>
            <a:r>
              <a:rPr lang="en-US" dirty="0" err="1" smtClean="0"/>
              <a:t>miratuar</a:t>
            </a:r>
            <a:r>
              <a:rPr lang="en-US" dirty="0" smtClean="0"/>
              <a:t> </a:t>
            </a:r>
            <a:r>
              <a:rPr lang="en-US" dirty="0" err="1" smtClean="0"/>
              <a:t>nga</a:t>
            </a:r>
            <a:r>
              <a:rPr lang="en-US" dirty="0" smtClean="0"/>
              <a:t> </a:t>
            </a:r>
            <a:r>
              <a:rPr lang="en-US" dirty="0" err="1" smtClean="0"/>
              <a:t>Albpetrol</a:t>
            </a:r>
            <a:r>
              <a:rPr lang="en-US" dirty="0" smtClean="0"/>
              <a:t> </a:t>
            </a:r>
            <a:r>
              <a:rPr lang="en-US" dirty="0" err="1" smtClean="0"/>
              <a:t>sh.a</a:t>
            </a:r>
            <a:r>
              <a:rPr lang="en-US" dirty="0" smtClean="0"/>
              <a:t>. ne 2005</a:t>
            </a:r>
          </a:p>
          <a:p>
            <a:r>
              <a:rPr lang="sq-AL" dirty="0" smtClean="0"/>
              <a:t>RREGULLORE</a:t>
            </a:r>
            <a:r>
              <a:rPr lang="en-US" dirty="0" smtClean="0"/>
              <a:t> </a:t>
            </a:r>
            <a:r>
              <a:rPr lang="sq-AL" dirty="0" smtClean="0"/>
              <a:t>E </a:t>
            </a:r>
            <a:r>
              <a:rPr lang="sq-AL" dirty="0"/>
              <a:t>TEKNIKES SE SIGURIMIT NE MONTIM-ÇMONTIMIN DHE SHPIMIN E PUSEVE TE NAFTES E TE </a:t>
            </a:r>
            <a:r>
              <a:rPr lang="sq-AL" dirty="0" smtClean="0"/>
              <a:t>GAZIT</a:t>
            </a:r>
            <a:r>
              <a:rPr lang="en-US" dirty="0" smtClean="0"/>
              <a:t> – MIRATUAR NGA MINISTRIA E ENERGJETIKES NE 1985</a:t>
            </a:r>
            <a:endParaRPr lang="en-US" dirty="0"/>
          </a:p>
          <a:p>
            <a:r>
              <a:rPr lang="sq-AL" dirty="0"/>
              <a:t> RREGULLORE E SIGUR1MIT TEKN1K PER KALDAJAT E AVULLIT DHE TE UJIT TE </a:t>
            </a:r>
            <a:r>
              <a:rPr lang="sq-AL" dirty="0" smtClean="0"/>
              <a:t>NXEHTE</a:t>
            </a:r>
            <a:r>
              <a:rPr lang="en-US" dirty="0" smtClean="0"/>
              <a:t> - </a:t>
            </a:r>
            <a:r>
              <a:rPr lang="en-US" dirty="0"/>
              <a:t>MIRATUAR NGA MINISTRIA E </a:t>
            </a:r>
            <a:r>
              <a:rPr lang="en-US" dirty="0" smtClean="0"/>
              <a:t>INDUSTRISE DHE MINIERAVE NE 1988</a:t>
            </a:r>
          </a:p>
          <a:p>
            <a:r>
              <a:rPr lang="en-US" dirty="0"/>
              <a:t>RREGULLORE PER PERDORIM1N DHE KONTROLLIN TEKNIK TE BOMBOLAVE ME GAZE NEN </a:t>
            </a:r>
            <a:r>
              <a:rPr lang="en-US" dirty="0" smtClean="0"/>
              <a:t>PRESION - </a:t>
            </a:r>
            <a:r>
              <a:rPr lang="en-US" dirty="0"/>
              <a:t>MIRATUAR NGA MINISTRIA E INDUSTRISE DHE MINIERAVE NE </a:t>
            </a:r>
            <a:r>
              <a:rPr lang="en-US" dirty="0" smtClean="0"/>
              <a:t>1984</a:t>
            </a:r>
          </a:p>
          <a:p>
            <a:r>
              <a:rPr lang="en-US" dirty="0"/>
              <a:t>RREGULLORE E PAJISJEVE NEN PRESION TE TRAJTIMIT TE GAZIT TE LENGEZUAR TE NAFTES   (GLN</a:t>
            </a:r>
            <a:r>
              <a:rPr lang="en-US" dirty="0" smtClean="0"/>
              <a:t>) - </a:t>
            </a:r>
            <a:r>
              <a:rPr lang="en-US" dirty="0"/>
              <a:t>MIRATUAR NGA MINISTRIA </a:t>
            </a:r>
            <a:r>
              <a:rPr lang="en-US" dirty="0" smtClean="0"/>
              <a:t>E </a:t>
            </a:r>
            <a:r>
              <a:rPr lang="en-US" dirty="0" err="1" smtClean="0"/>
              <a:t>Ekonomise</a:t>
            </a:r>
            <a:r>
              <a:rPr lang="en-US" dirty="0" smtClean="0"/>
              <a:t> </a:t>
            </a:r>
            <a:r>
              <a:rPr lang="en-US" dirty="0" err="1" smtClean="0"/>
              <a:t>Publike</a:t>
            </a:r>
            <a:r>
              <a:rPr lang="en-US" dirty="0" smtClean="0"/>
              <a:t> </a:t>
            </a:r>
            <a:r>
              <a:rPr lang="en-US" dirty="0" err="1" smtClean="0"/>
              <a:t>dhe</a:t>
            </a:r>
            <a:r>
              <a:rPr lang="en-US" dirty="0" smtClean="0"/>
              <a:t> </a:t>
            </a:r>
            <a:r>
              <a:rPr lang="en-US" dirty="0" err="1" smtClean="0"/>
              <a:t>Privatizimit</a:t>
            </a:r>
            <a:endParaRPr lang="en-US" dirty="0" smtClean="0"/>
          </a:p>
          <a:p>
            <a:r>
              <a:rPr lang="en-US" dirty="0"/>
              <a:t>RREGULLORE SIGURIMIT TEKNIK RUAJTJES SE MJEDISIT DHE MASAT MBROJTESE NGA </a:t>
            </a:r>
            <a:r>
              <a:rPr lang="en-US" dirty="0" smtClean="0"/>
              <a:t>ZJARRI – </a:t>
            </a:r>
            <a:r>
              <a:rPr lang="en-US" dirty="0" err="1" smtClean="0"/>
              <a:t>Dokument</a:t>
            </a:r>
            <a:r>
              <a:rPr lang="en-US" dirty="0" smtClean="0"/>
              <a:t> I </a:t>
            </a:r>
            <a:r>
              <a:rPr lang="en-US" dirty="0" err="1" smtClean="0"/>
              <a:t>Albpetrol</a:t>
            </a:r>
            <a:r>
              <a:rPr lang="en-US" dirty="0" smtClean="0"/>
              <a:t> </a:t>
            </a:r>
            <a:r>
              <a:rPr lang="en-US" dirty="0" err="1" smtClean="0"/>
              <a:t>Sh.A</a:t>
            </a:r>
            <a:r>
              <a:rPr lang="en-US" dirty="0" smtClean="0"/>
              <a:t>.</a:t>
            </a:r>
          </a:p>
          <a:p>
            <a:r>
              <a:rPr lang="en-US" dirty="0"/>
              <a:t>RREGULLORE SIGURIMIT </a:t>
            </a:r>
            <a:r>
              <a:rPr lang="en-US" dirty="0" err="1" smtClean="0"/>
              <a:t>dhe</a:t>
            </a:r>
            <a:r>
              <a:rPr lang="en-US" dirty="0" smtClean="0"/>
              <a:t> </a:t>
            </a:r>
            <a:r>
              <a:rPr lang="en-US" dirty="0" err="1" smtClean="0"/>
              <a:t>shfrytezimit</a:t>
            </a:r>
            <a:r>
              <a:rPr lang="en-US" dirty="0" smtClean="0"/>
              <a:t> </a:t>
            </a:r>
            <a:r>
              <a:rPr lang="en-US" dirty="0" err="1" smtClean="0"/>
              <a:t>teknik</a:t>
            </a:r>
            <a:r>
              <a:rPr lang="en-US" dirty="0" smtClean="0"/>
              <a:t> per </a:t>
            </a:r>
            <a:r>
              <a:rPr lang="en-US" dirty="0" err="1" smtClean="0"/>
              <a:t>impiantet</a:t>
            </a:r>
            <a:r>
              <a:rPr lang="en-US" dirty="0" smtClean="0"/>
              <a:t>, </a:t>
            </a:r>
            <a:r>
              <a:rPr lang="en-US" dirty="0" err="1" smtClean="0"/>
              <a:t>instalimet</a:t>
            </a:r>
            <a:r>
              <a:rPr lang="en-US" dirty="0" smtClean="0"/>
              <a:t> </a:t>
            </a:r>
            <a:r>
              <a:rPr lang="en-US" dirty="0" err="1" smtClean="0"/>
              <a:t>dhe</a:t>
            </a:r>
            <a:r>
              <a:rPr lang="en-US" dirty="0" smtClean="0"/>
              <a:t> </a:t>
            </a:r>
            <a:r>
              <a:rPr lang="en-US" dirty="0" err="1" smtClean="0"/>
              <a:t>pajisjet</a:t>
            </a:r>
            <a:r>
              <a:rPr lang="en-US" dirty="0" smtClean="0"/>
              <a:t> </a:t>
            </a:r>
            <a:r>
              <a:rPr lang="en-US" dirty="0" err="1" smtClean="0"/>
              <a:t>elektrike</a:t>
            </a:r>
            <a:r>
              <a:rPr lang="en-US" dirty="0" smtClean="0"/>
              <a:t> – </a:t>
            </a:r>
            <a:r>
              <a:rPr lang="en-US" dirty="0" err="1" smtClean="0"/>
              <a:t>pjesa</a:t>
            </a:r>
            <a:r>
              <a:rPr lang="en-US" dirty="0" smtClean="0"/>
              <a:t> e pare, </a:t>
            </a:r>
            <a:r>
              <a:rPr lang="en-US" dirty="0" err="1" smtClean="0"/>
              <a:t>miratuar</a:t>
            </a:r>
            <a:r>
              <a:rPr lang="en-US" dirty="0" smtClean="0"/>
              <a:t> </a:t>
            </a:r>
            <a:r>
              <a:rPr lang="en-US" dirty="0" err="1" smtClean="0"/>
              <a:t>nga</a:t>
            </a:r>
            <a:r>
              <a:rPr lang="en-US" dirty="0" smtClean="0"/>
              <a:t> </a:t>
            </a:r>
            <a:r>
              <a:rPr lang="en-US" dirty="0" err="1" smtClean="0"/>
              <a:t>ministria</a:t>
            </a:r>
            <a:r>
              <a:rPr lang="en-US" dirty="0" smtClean="0"/>
              <a:t> e </a:t>
            </a:r>
            <a:r>
              <a:rPr lang="en-US" dirty="0" err="1" smtClean="0"/>
              <a:t>industrise</a:t>
            </a:r>
            <a:r>
              <a:rPr lang="en-US" dirty="0" smtClean="0"/>
              <a:t> </a:t>
            </a:r>
            <a:r>
              <a:rPr lang="en-US" dirty="0" err="1" smtClean="0"/>
              <a:t>dhe</a:t>
            </a:r>
            <a:r>
              <a:rPr lang="en-US" dirty="0" smtClean="0"/>
              <a:t> </a:t>
            </a:r>
            <a:r>
              <a:rPr lang="en-US" dirty="0" err="1" smtClean="0"/>
              <a:t>minierave</a:t>
            </a:r>
            <a:r>
              <a:rPr lang="en-US" dirty="0" smtClean="0"/>
              <a:t> ne 1977, </a:t>
            </a:r>
            <a:r>
              <a:rPr lang="en-US" dirty="0" err="1" smtClean="0"/>
              <a:t>pjesa</a:t>
            </a:r>
            <a:r>
              <a:rPr lang="en-US" dirty="0" smtClean="0"/>
              <a:t> e </a:t>
            </a:r>
            <a:r>
              <a:rPr lang="en-US" dirty="0" err="1" smtClean="0"/>
              <a:t>dyte</a:t>
            </a:r>
            <a:r>
              <a:rPr lang="en-US" dirty="0" smtClean="0"/>
              <a:t> </a:t>
            </a:r>
            <a:r>
              <a:rPr lang="en-US" dirty="0" err="1" smtClean="0"/>
              <a:t>miratuar</a:t>
            </a:r>
            <a:r>
              <a:rPr lang="en-US" dirty="0" smtClean="0"/>
              <a:t> ne 1984</a:t>
            </a:r>
          </a:p>
          <a:p>
            <a:r>
              <a:rPr lang="en-US" dirty="0" err="1" smtClean="0"/>
              <a:t>Manuali</a:t>
            </a:r>
            <a:r>
              <a:rPr lang="en-US" dirty="0" smtClean="0"/>
              <a:t> </a:t>
            </a:r>
            <a:r>
              <a:rPr lang="en-US" dirty="0" err="1" smtClean="0"/>
              <a:t>hidrokarbur</a:t>
            </a:r>
            <a:r>
              <a:rPr lang="en-US" dirty="0" smtClean="0"/>
              <a:t> – </a:t>
            </a:r>
            <a:r>
              <a:rPr lang="en-US" dirty="0" err="1" smtClean="0"/>
              <a:t>miratuar</a:t>
            </a:r>
            <a:r>
              <a:rPr lang="en-US" dirty="0" smtClean="0"/>
              <a:t> </a:t>
            </a:r>
            <a:r>
              <a:rPr lang="en-US" dirty="0" err="1" smtClean="0"/>
              <a:t>nga</a:t>
            </a:r>
            <a:r>
              <a:rPr lang="en-US" dirty="0" smtClean="0"/>
              <a:t> </a:t>
            </a:r>
            <a:r>
              <a:rPr lang="en-US" dirty="0" err="1" smtClean="0"/>
              <a:t>ish</a:t>
            </a:r>
            <a:r>
              <a:rPr lang="en-US" dirty="0" smtClean="0"/>
              <a:t>-METE ne 2005</a:t>
            </a:r>
            <a:endParaRPr lang="en-US" dirty="0"/>
          </a:p>
          <a:p>
            <a:endParaRPr lang="en-US" dirty="0"/>
          </a:p>
        </p:txBody>
      </p:sp>
    </p:spTree>
    <p:extLst>
      <p:ext uri="{BB962C8B-B14F-4D97-AF65-F5344CB8AC3E}">
        <p14:creationId xmlns:p14="http://schemas.microsoft.com/office/powerpoint/2010/main" val="270325096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Rregullat</a:t>
            </a:r>
            <a:r>
              <a:rPr lang="en-US" dirty="0" smtClean="0"/>
              <a:t> e </a:t>
            </a:r>
            <a:r>
              <a:rPr lang="en-US" dirty="0" err="1" smtClean="0"/>
              <a:t>reja</a:t>
            </a:r>
            <a:r>
              <a:rPr lang="en-US" dirty="0" smtClean="0"/>
              <a:t> </a:t>
            </a:r>
            <a:r>
              <a:rPr lang="en-US" dirty="0" err="1" smtClean="0"/>
              <a:t>teknike</a:t>
            </a:r>
            <a:r>
              <a:rPr lang="en-US" dirty="0" smtClean="0"/>
              <a:t> ne </a:t>
            </a:r>
            <a:r>
              <a:rPr lang="en-US" dirty="0" err="1" smtClean="0"/>
              <a:t>fuqi</a:t>
            </a:r>
            <a:r>
              <a:rPr lang="en-US" dirty="0" smtClean="0"/>
              <a:t>	</a:t>
            </a:r>
            <a:endParaRPr lang="en-US" dirty="0"/>
          </a:p>
        </p:txBody>
      </p:sp>
      <p:sp>
        <p:nvSpPr>
          <p:cNvPr id="3" name="Content Placeholder 2"/>
          <p:cNvSpPr>
            <a:spLocks noGrp="1"/>
          </p:cNvSpPr>
          <p:nvPr>
            <p:ph sz="quarter" idx="13"/>
          </p:nvPr>
        </p:nvSpPr>
        <p:spPr>
          <a:xfrm>
            <a:off x="913774" y="1943100"/>
            <a:ext cx="10363826" cy="4777740"/>
          </a:xfrm>
        </p:spPr>
        <p:txBody>
          <a:bodyPr>
            <a:normAutofit fontScale="70000" lnSpcReduction="20000"/>
          </a:bodyPr>
          <a:lstStyle/>
          <a:p>
            <a:r>
              <a:rPr lang="en-US" dirty="0" smtClean="0"/>
              <a:t>VENDIM </a:t>
            </a:r>
            <a:r>
              <a:rPr lang="en-US" dirty="0" err="1"/>
              <a:t>Nr</a:t>
            </a:r>
            <a:r>
              <a:rPr lang="en-US" dirty="0"/>
              <a:t>. 1060, </a:t>
            </a:r>
            <a:r>
              <a:rPr lang="en-US" dirty="0" err="1"/>
              <a:t>datë</a:t>
            </a:r>
            <a:r>
              <a:rPr lang="en-US" dirty="0"/>
              <a:t> 23.12.2015 PËR MIRATIMIN E RREGULLIT TEKNIK “PËR  MAKINERITË” DHE P</a:t>
            </a:r>
            <a:r>
              <a:rPr lang="az-Cyrl-AZ" dirty="0"/>
              <a:t>Ё</a:t>
            </a:r>
            <a:r>
              <a:rPr lang="en-US" dirty="0"/>
              <a:t>RCAKTIMIN E LIST</a:t>
            </a:r>
            <a:r>
              <a:rPr lang="az-Cyrl-AZ" dirty="0"/>
              <a:t>Ё</a:t>
            </a:r>
            <a:r>
              <a:rPr lang="en-US" dirty="0"/>
              <a:t>S SË STANDARDEVE TË HARMONIZUARA.</a:t>
            </a:r>
          </a:p>
          <a:p>
            <a:r>
              <a:rPr lang="en-US" dirty="0"/>
              <a:t> </a:t>
            </a:r>
            <a:r>
              <a:rPr lang="en-US" dirty="0" smtClean="0"/>
              <a:t>VENDIM </a:t>
            </a:r>
            <a:r>
              <a:rPr lang="en-US" dirty="0" err="1"/>
              <a:t>Nr</a:t>
            </a:r>
            <a:r>
              <a:rPr lang="en-US" dirty="0"/>
              <a:t>. 1061, </a:t>
            </a:r>
            <a:r>
              <a:rPr lang="en-US" dirty="0" err="1"/>
              <a:t>datë</a:t>
            </a:r>
            <a:r>
              <a:rPr lang="en-US" dirty="0"/>
              <a:t> 23.12.2015 </a:t>
            </a:r>
            <a:r>
              <a:rPr lang="en-US" dirty="0" smtClean="0"/>
              <a:t>PËR MIRATIMIN </a:t>
            </a:r>
            <a:r>
              <a:rPr lang="en-US" dirty="0"/>
              <a:t>E RREGULLIT TEKNIK “P</a:t>
            </a:r>
            <a:r>
              <a:rPr lang="az-Cyrl-AZ" dirty="0"/>
              <a:t>Ё</a:t>
            </a:r>
            <a:r>
              <a:rPr lang="en-US" dirty="0"/>
              <a:t>R PAJISJET ELEKTRIKE T</a:t>
            </a:r>
            <a:r>
              <a:rPr lang="az-Cyrl-AZ" dirty="0"/>
              <a:t>Ё </a:t>
            </a:r>
            <a:r>
              <a:rPr lang="en-US" dirty="0"/>
              <a:t>PROJEKTUARA P</a:t>
            </a:r>
            <a:r>
              <a:rPr lang="az-Cyrl-AZ" dirty="0"/>
              <a:t>Ё</a:t>
            </a:r>
            <a:r>
              <a:rPr lang="en-US" dirty="0"/>
              <a:t>R P</a:t>
            </a:r>
            <a:r>
              <a:rPr lang="az-Cyrl-AZ" dirty="0"/>
              <a:t>Ё</a:t>
            </a:r>
            <a:r>
              <a:rPr lang="en-US" dirty="0"/>
              <a:t>RDORIM BRENDA DISA KUFIJVE TË TENSIONIT” DHE P</a:t>
            </a:r>
            <a:r>
              <a:rPr lang="az-Cyrl-AZ" dirty="0"/>
              <a:t>Ё</a:t>
            </a:r>
            <a:r>
              <a:rPr lang="en-US" dirty="0"/>
              <a:t>RCAKTIMIN E LIST</a:t>
            </a:r>
            <a:r>
              <a:rPr lang="az-Cyrl-AZ" dirty="0"/>
              <a:t>Ё</a:t>
            </a:r>
            <a:r>
              <a:rPr lang="en-US" dirty="0"/>
              <a:t>S SË STANDARDEVE TË HARMONIZUARA.</a:t>
            </a:r>
          </a:p>
          <a:p>
            <a:r>
              <a:rPr lang="en-US" dirty="0" smtClean="0"/>
              <a:t>VENDIM </a:t>
            </a:r>
            <a:r>
              <a:rPr lang="en-US" dirty="0" err="1" smtClean="0"/>
              <a:t>Nr</a:t>
            </a:r>
            <a:r>
              <a:rPr lang="en-US" dirty="0" smtClean="0"/>
              <a:t>. 1062, </a:t>
            </a:r>
            <a:r>
              <a:rPr lang="en-US" dirty="0" err="1" smtClean="0"/>
              <a:t>datë</a:t>
            </a:r>
            <a:r>
              <a:rPr lang="en-US" dirty="0" smtClean="0"/>
              <a:t> 23.12.2015 PËR MIRATIMIN E RREGULLIT TEKNIK  “PËR PAJISJET DHE BASHKËSITË NËN PRESION” DHE P</a:t>
            </a:r>
            <a:r>
              <a:rPr lang="az-Cyrl-AZ" dirty="0" smtClean="0"/>
              <a:t>Ё</a:t>
            </a:r>
            <a:r>
              <a:rPr lang="en-US" dirty="0" smtClean="0"/>
              <a:t>RCAKTIMIN E LIST</a:t>
            </a:r>
            <a:r>
              <a:rPr lang="az-Cyrl-AZ" dirty="0" smtClean="0"/>
              <a:t>Ё</a:t>
            </a:r>
            <a:r>
              <a:rPr lang="en-US" dirty="0" smtClean="0"/>
              <a:t>S SË STANDARDEVE TË HARMONIZUARA.</a:t>
            </a:r>
          </a:p>
          <a:p>
            <a:r>
              <a:rPr lang="en-US" dirty="0" smtClean="0"/>
              <a:t>VENDIM </a:t>
            </a:r>
            <a:r>
              <a:rPr lang="en-US" dirty="0" err="1"/>
              <a:t>Nr</a:t>
            </a:r>
            <a:r>
              <a:rPr lang="en-US" dirty="0"/>
              <a:t>. 1063, date 23.12.2015 PËR MIRATIMIN E RREGULLIT TEKNIK “MBI EMETIMIN E ZHURMAVE NË AMBIENT NGA PAJISJET PËR PËRDORIM NË MJEDISE TË HAPURA”.</a:t>
            </a:r>
          </a:p>
          <a:p>
            <a:r>
              <a:rPr lang="en-US" dirty="0" smtClean="0"/>
              <a:t>VENDIM </a:t>
            </a:r>
            <a:r>
              <a:rPr lang="en-US" dirty="0" err="1"/>
              <a:t>Nr</a:t>
            </a:r>
            <a:r>
              <a:rPr lang="en-US" dirty="0"/>
              <a:t>. 1064, </a:t>
            </a:r>
            <a:r>
              <a:rPr lang="en-US" dirty="0" err="1"/>
              <a:t>datë</a:t>
            </a:r>
            <a:r>
              <a:rPr lang="en-US" dirty="0"/>
              <a:t> 23.12.2015 PËR MIRATIMIN E RREGULLIT TEKNIK “PËR K</a:t>
            </a:r>
            <a:r>
              <a:rPr lang="az-Cyrl-AZ" dirty="0"/>
              <a:t>Ё</a:t>
            </a:r>
            <a:r>
              <a:rPr lang="en-US" dirty="0"/>
              <a:t>RKESAT   E EFIÇENC</a:t>
            </a:r>
            <a:r>
              <a:rPr lang="az-Cyrl-AZ" dirty="0"/>
              <a:t>Ё</a:t>
            </a:r>
            <a:r>
              <a:rPr lang="en-US" dirty="0"/>
              <a:t>S P</a:t>
            </a:r>
            <a:r>
              <a:rPr lang="az-Cyrl-AZ" dirty="0"/>
              <a:t>Ё</a:t>
            </a:r>
            <a:r>
              <a:rPr lang="en-US" dirty="0"/>
              <a:t>R BOJLERËT E UJIT QË PËRDORIN L</a:t>
            </a:r>
            <a:r>
              <a:rPr lang="az-Cyrl-AZ" dirty="0"/>
              <a:t>Ё</a:t>
            </a:r>
            <a:r>
              <a:rPr lang="en-US" dirty="0"/>
              <a:t>ND</a:t>
            </a:r>
            <a:r>
              <a:rPr lang="az-Cyrl-AZ" dirty="0"/>
              <a:t>Ё </a:t>
            </a:r>
            <a:r>
              <a:rPr lang="en-US" dirty="0"/>
              <a:t>DJEG</a:t>
            </a:r>
            <a:r>
              <a:rPr lang="az-Cyrl-AZ" dirty="0"/>
              <a:t>Ё</a:t>
            </a:r>
            <a:r>
              <a:rPr lang="en-US" dirty="0"/>
              <a:t>SE T</a:t>
            </a:r>
            <a:r>
              <a:rPr lang="az-Cyrl-AZ" dirty="0"/>
              <a:t>Ё </a:t>
            </a:r>
            <a:r>
              <a:rPr lang="en-US" dirty="0"/>
              <a:t>L</a:t>
            </a:r>
            <a:r>
              <a:rPr lang="az-Cyrl-AZ" dirty="0"/>
              <a:t>Ё</a:t>
            </a:r>
            <a:r>
              <a:rPr lang="en-US" dirty="0"/>
              <a:t>NG</a:t>
            </a:r>
            <a:r>
              <a:rPr lang="az-Cyrl-AZ" dirty="0"/>
              <a:t>Ё</a:t>
            </a:r>
            <a:r>
              <a:rPr lang="en-US" dirty="0"/>
              <a:t>T OSE T</a:t>
            </a:r>
            <a:r>
              <a:rPr lang="az-Cyrl-AZ" dirty="0"/>
              <a:t>Ё </a:t>
            </a:r>
            <a:r>
              <a:rPr lang="en-US" dirty="0"/>
              <a:t>GAZT</a:t>
            </a:r>
            <a:r>
              <a:rPr lang="az-Cyrl-AZ" dirty="0"/>
              <a:t>Ё” </a:t>
            </a:r>
            <a:r>
              <a:rPr lang="en-US" dirty="0"/>
              <a:t>DHE P</a:t>
            </a:r>
            <a:r>
              <a:rPr lang="az-Cyrl-AZ" dirty="0"/>
              <a:t>Ё</a:t>
            </a:r>
            <a:r>
              <a:rPr lang="en-US" dirty="0"/>
              <a:t>RCAKTIMIN E LIST</a:t>
            </a:r>
            <a:r>
              <a:rPr lang="az-Cyrl-AZ" dirty="0"/>
              <a:t>Ё</a:t>
            </a:r>
            <a:r>
              <a:rPr lang="en-US" dirty="0"/>
              <a:t>S SË STANDARDEVE TË HARMONIZUARA.</a:t>
            </a:r>
          </a:p>
          <a:p>
            <a:r>
              <a:rPr lang="en-US" dirty="0" smtClean="0"/>
              <a:t>VENDIM </a:t>
            </a:r>
            <a:r>
              <a:rPr lang="en-US" dirty="0" err="1"/>
              <a:t>Nr</a:t>
            </a:r>
            <a:r>
              <a:rPr lang="en-US" dirty="0"/>
              <a:t>. 1065, date 23.12.2015  PËR  MIRATIMIN E RREGULLIT TEKNIK “ENËT E THJESHTA NËN PRESION ” DHE P</a:t>
            </a:r>
            <a:r>
              <a:rPr lang="az-Cyrl-AZ" dirty="0"/>
              <a:t>Ё</a:t>
            </a:r>
            <a:r>
              <a:rPr lang="en-US" dirty="0"/>
              <a:t>RCAKTIMIN E LIST</a:t>
            </a:r>
            <a:r>
              <a:rPr lang="az-Cyrl-AZ" dirty="0"/>
              <a:t>Ё</a:t>
            </a:r>
            <a:r>
              <a:rPr lang="en-US" dirty="0"/>
              <a:t>S SË STANDARDEVE TË HARMONIZUARA.</a:t>
            </a:r>
          </a:p>
          <a:p>
            <a:r>
              <a:rPr lang="en-US" dirty="0" smtClean="0"/>
              <a:t>VENDIM </a:t>
            </a:r>
            <a:r>
              <a:rPr lang="en-US" dirty="0" err="1"/>
              <a:t>Nr</a:t>
            </a:r>
            <a:r>
              <a:rPr lang="en-US" dirty="0"/>
              <a:t>. 1066, date 23.12.2015  PËR MIRATIMIN E RREGULLIT TEKNIK “PËR PAJISJET DHE SISTEMET MBROJT</a:t>
            </a:r>
            <a:r>
              <a:rPr lang="az-Cyrl-AZ" dirty="0"/>
              <a:t>Ё</a:t>
            </a:r>
            <a:r>
              <a:rPr lang="en-US" dirty="0"/>
              <a:t>SE P</a:t>
            </a:r>
            <a:r>
              <a:rPr lang="az-Cyrl-AZ" dirty="0"/>
              <a:t>Ё</a:t>
            </a:r>
            <a:r>
              <a:rPr lang="en-US" dirty="0"/>
              <a:t>R P</a:t>
            </a:r>
            <a:r>
              <a:rPr lang="az-Cyrl-AZ" dirty="0"/>
              <a:t>Ё</a:t>
            </a:r>
            <a:r>
              <a:rPr lang="en-US" dirty="0"/>
              <a:t>RDORIM N</a:t>
            </a:r>
            <a:r>
              <a:rPr lang="az-Cyrl-AZ" dirty="0"/>
              <a:t>Ё </a:t>
            </a:r>
            <a:r>
              <a:rPr lang="en-US" dirty="0"/>
              <a:t>AMBIENTE (ATMOSFER</a:t>
            </a:r>
            <a:r>
              <a:rPr lang="az-Cyrl-AZ" dirty="0"/>
              <a:t>Ё) </a:t>
            </a:r>
            <a:r>
              <a:rPr lang="en-US" dirty="0"/>
              <a:t>POTENCIALISHT SHP</a:t>
            </a:r>
            <a:r>
              <a:rPr lang="az-Cyrl-AZ" dirty="0"/>
              <a:t>Ё</a:t>
            </a:r>
            <a:r>
              <a:rPr lang="en-US" dirty="0"/>
              <a:t>RTHYESE” DHE P</a:t>
            </a:r>
            <a:r>
              <a:rPr lang="az-Cyrl-AZ" dirty="0"/>
              <a:t>Ё</a:t>
            </a:r>
            <a:r>
              <a:rPr lang="en-US" dirty="0"/>
              <a:t>RCAKTIMIN E LIST</a:t>
            </a:r>
            <a:r>
              <a:rPr lang="az-Cyrl-AZ" dirty="0"/>
              <a:t>Ё</a:t>
            </a:r>
            <a:r>
              <a:rPr lang="en-US" dirty="0"/>
              <a:t>S SË STANDARDEVE TË HARMONIZUARA.</a:t>
            </a:r>
          </a:p>
          <a:p>
            <a:r>
              <a:rPr lang="en-US" dirty="0" smtClean="0"/>
              <a:t>VENDIM </a:t>
            </a:r>
            <a:r>
              <a:rPr lang="en-US" dirty="0" err="1"/>
              <a:t>Nr</a:t>
            </a:r>
            <a:r>
              <a:rPr lang="en-US" dirty="0"/>
              <a:t>. 1067, date 23.12.2015  PËR MIRATIMIN E RREGULLIT TEKNIK “P</a:t>
            </a:r>
            <a:r>
              <a:rPr lang="az-Cyrl-AZ" dirty="0"/>
              <a:t>Ё</a:t>
            </a:r>
            <a:r>
              <a:rPr lang="en-US" dirty="0"/>
              <a:t>R PAJISJET E GAZIT” DHE P</a:t>
            </a:r>
            <a:r>
              <a:rPr lang="az-Cyrl-AZ" dirty="0"/>
              <a:t>Ё</a:t>
            </a:r>
            <a:r>
              <a:rPr lang="en-US" dirty="0"/>
              <a:t>RCAKTIMIN E LIST</a:t>
            </a:r>
            <a:r>
              <a:rPr lang="az-Cyrl-AZ" dirty="0"/>
              <a:t>Ё</a:t>
            </a:r>
            <a:r>
              <a:rPr lang="en-US" dirty="0"/>
              <a:t>S SË STANDARDEVE TË </a:t>
            </a:r>
            <a:r>
              <a:rPr lang="en-US" dirty="0" smtClean="0"/>
              <a:t>HARMONIZUARA</a:t>
            </a:r>
            <a:r>
              <a:rPr lang="en-US" dirty="0"/>
              <a:t>.</a:t>
            </a:r>
          </a:p>
        </p:txBody>
      </p:sp>
    </p:spTree>
    <p:extLst>
      <p:ext uri="{BB962C8B-B14F-4D97-AF65-F5344CB8AC3E}">
        <p14:creationId xmlns:p14="http://schemas.microsoft.com/office/powerpoint/2010/main" val="2893042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a:t>”</a:t>
            </a:r>
            <a:br>
              <a:rPr lang="en-US" dirty="0"/>
            </a:br>
            <a:endParaRPr lang="en-US" dirty="0"/>
          </a:p>
        </p:txBody>
      </p:sp>
      <p:sp>
        <p:nvSpPr>
          <p:cNvPr id="3" name="Content Placeholder 2"/>
          <p:cNvSpPr>
            <a:spLocks noGrp="1"/>
          </p:cNvSpPr>
          <p:nvPr>
            <p:ph sz="quarter" idx="13"/>
          </p:nvPr>
        </p:nvSpPr>
        <p:spPr>
          <a:xfrm>
            <a:off x="913775" y="1876926"/>
            <a:ext cx="10363825" cy="4981074"/>
          </a:xfrm>
        </p:spPr>
        <p:txBody>
          <a:bodyPr>
            <a:normAutofit/>
          </a:bodyPr>
          <a:lstStyle/>
          <a:p>
            <a:pPr marL="0" indent="0">
              <a:buNone/>
            </a:pPr>
            <a:r>
              <a:rPr lang="sq-AL" sz="2800" dirty="0"/>
              <a:t>Neni </a:t>
            </a:r>
            <a:r>
              <a:rPr lang="sq-AL" sz="2800" dirty="0" smtClean="0"/>
              <a:t>10</a:t>
            </a:r>
            <a:r>
              <a:rPr lang="en-US" sz="2800" dirty="0"/>
              <a:t> </a:t>
            </a:r>
            <a:r>
              <a:rPr lang="en-US" sz="2800" dirty="0" smtClean="0"/>
              <a:t> </a:t>
            </a:r>
            <a:r>
              <a:rPr lang="sq-AL" sz="2800" b="1" dirty="0" smtClean="0"/>
              <a:t>Inspektoratet shtetërore</a:t>
            </a:r>
            <a:r>
              <a:rPr lang="sq-AL" sz="2800" dirty="0"/>
              <a:t> </a:t>
            </a:r>
            <a:endParaRPr lang="en-US" sz="2800" dirty="0"/>
          </a:p>
          <a:p>
            <a:pPr marL="0" lvl="0" indent="0">
              <a:buNone/>
            </a:pPr>
            <a:r>
              <a:rPr lang="en-US" sz="2800" dirty="0" smtClean="0"/>
              <a:t>1. </a:t>
            </a:r>
            <a:r>
              <a:rPr lang="sq-AL" sz="2800" dirty="0" smtClean="0"/>
              <a:t>Funksionet </a:t>
            </a:r>
            <a:r>
              <a:rPr lang="sq-AL" sz="2800" dirty="0"/>
              <a:t>e inspektimit në juridiksionin e pushtetit ekzekutiv të qeverisjes qendrore kryhen nga inspektoratet shtetërore, që janë institucione qendrore publike, në varësinë e një ministri përgjegjës. Si rregull, një inspektorat shtetëror është përgjegjës për të gjitha funksionet e inspektimit në fushën shtetërore të veprimtarisë së një ministrie.</a:t>
            </a:r>
            <a:endParaRPr lang="en-US" sz="2800" dirty="0"/>
          </a:p>
          <a:p>
            <a:pPr marL="0" indent="0">
              <a:buNone/>
            </a:pPr>
            <a:endParaRPr lang="en-US" sz="2800" dirty="0"/>
          </a:p>
          <a:p>
            <a:pPr marL="0" indent="0">
              <a:buNone/>
            </a:pPr>
            <a:endParaRPr lang="en-US" sz="2800" dirty="0" smtClean="0"/>
          </a:p>
          <a:p>
            <a:pPr marL="514350" indent="-514350">
              <a:buAutoNum type="arabicPeriod" startAt="3"/>
            </a:pPr>
            <a:endParaRPr lang="en-US" sz="2800" dirty="0"/>
          </a:p>
          <a:p>
            <a:pPr marL="0" indent="0">
              <a:buNone/>
            </a:pPr>
            <a:endParaRPr lang="en-US" sz="2800" dirty="0"/>
          </a:p>
        </p:txBody>
      </p:sp>
    </p:spTree>
    <p:extLst>
      <p:ext uri="{BB962C8B-B14F-4D97-AF65-F5344CB8AC3E}">
        <p14:creationId xmlns:p14="http://schemas.microsoft.com/office/powerpoint/2010/main" val="1351727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09970"/>
            <a:ext cx="10364451" cy="921525"/>
          </a:xfrm>
        </p:spPr>
        <p:txBody>
          <a:bodyPr>
            <a:normAutofit fontScale="90000"/>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smtClean="0"/>
              <a:t>”</a:t>
            </a:r>
            <a:endParaRPr lang="en-US" dirty="0"/>
          </a:p>
        </p:txBody>
      </p:sp>
      <p:sp>
        <p:nvSpPr>
          <p:cNvPr id="3" name="Content Placeholder 2"/>
          <p:cNvSpPr>
            <a:spLocks noGrp="1"/>
          </p:cNvSpPr>
          <p:nvPr>
            <p:ph sz="quarter" idx="13"/>
          </p:nvPr>
        </p:nvSpPr>
        <p:spPr>
          <a:xfrm>
            <a:off x="913775" y="1331495"/>
            <a:ext cx="10364451" cy="5526505"/>
          </a:xfrm>
        </p:spPr>
        <p:txBody>
          <a:bodyPr>
            <a:normAutofit fontScale="62500" lnSpcReduction="20000"/>
          </a:bodyPr>
          <a:lstStyle/>
          <a:p>
            <a:r>
              <a:rPr lang="sq-AL" sz="3200" dirty="0"/>
              <a:t>Neni </a:t>
            </a:r>
            <a:r>
              <a:rPr lang="sq-AL" sz="3200" dirty="0" smtClean="0"/>
              <a:t>18</a:t>
            </a:r>
            <a:r>
              <a:rPr lang="en-US" sz="3200" dirty="0"/>
              <a:t> </a:t>
            </a:r>
            <a:r>
              <a:rPr lang="en-US" sz="3200" dirty="0" smtClean="0"/>
              <a:t> </a:t>
            </a:r>
            <a:r>
              <a:rPr lang="sq-AL" sz="3200" b="1" dirty="0" smtClean="0"/>
              <a:t>Marrëdhëniet </a:t>
            </a:r>
            <a:r>
              <a:rPr lang="sq-AL" sz="3200" b="1" dirty="0"/>
              <a:t>e inspektorateve qendrore me ministrinë </a:t>
            </a:r>
            <a:r>
              <a:rPr lang="sq-AL" sz="3200" b="1" dirty="0" smtClean="0"/>
              <a:t>përgjegjëse</a:t>
            </a:r>
            <a:endParaRPr lang="en-US" sz="3200" dirty="0"/>
          </a:p>
          <a:p>
            <a:pPr marL="0" indent="0">
              <a:buNone/>
            </a:pPr>
            <a:endParaRPr lang="en-US" sz="2800" dirty="0"/>
          </a:p>
          <a:p>
            <a:pPr marL="0" lvl="0" indent="0">
              <a:buNone/>
            </a:pPr>
            <a:r>
              <a:rPr lang="en-US" sz="2800" dirty="0" smtClean="0"/>
              <a:t>1. </a:t>
            </a:r>
            <a:r>
              <a:rPr lang="sq-AL" sz="2800" dirty="0" smtClean="0"/>
              <a:t>Ministria </a:t>
            </a:r>
            <a:r>
              <a:rPr lang="sq-AL" sz="2800" dirty="0"/>
              <a:t>përgjegjëse mbështet funksionimin efektiv të inspektoratit shtetëror në varësi të saj. Kjo përgjegjësi nuk përfshin drejtimin operacional të veprimtarisë së inspektimit.</a:t>
            </a:r>
            <a:endParaRPr lang="en-US" sz="2800" dirty="0"/>
          </a:p>
          <a:p>
            <a:pPr marL="0" lvl="0" indent="0">
              <a:buNone/>
            </a:pPr>
            <a:r>
              <a:rPr lang="en-US" sz="2800" dirty="0" smtClean="0"/>
              <a:t>2. </a:t>
            </a:r>
            <a:r>
              <a:rPr lang="sq-AL" sz="2800" dirty="0" smtClean="0"/>
              <a:t>Ministria </a:t>
            </a:r>
            <a:r>
              <a:rPr lang="sq-AL" sz="2800" dirty="0"/>
              <a:t>përgjegjëse, me mbështetjen metodologjike të Inspektoratit Qendror, përcakton</a:t>
            </a:r>
            <a:r>
              <a:rPr lang="sq-AL" sz="2800" dirty="0" smtClean="0"/>
              <a:t>:</a:t>
            </a:r>
            <a:r>
              <a:rPr lang="sq-AL" sz="2800" dirty="0"/>
              <a:t> </a:t>
            </a:r>
            <a:endParaRPr lang="en-US" sz="2800" dirty="0"/>
          </a:p>
          <a:p>
            <a:pPr marL="0" lvl="0" indent="0">
              <a:buNone/>
            </a:pPr>
            <a:r>
              <a:rPr lang="en-US" sz="2800" dirty="0" smtClean="0"/>
              <a:t>a. </a:t>
            </a:r>
            <a:r>
              <a:rPr lang="sq-AL" sz="2800" dirty="0" smtClean="0"/>
              <a:t>objektivat </a:t>
            </a:r>
            <a:r>
              <a:rPr lang="sq-AL" sz="2800" dirty="0"/>
              <a:t>vjetorë dhe afatmesëm strategjikë të inspektoratit shtetëror;</a:t>
            </a:r>
            <a:endParaRPr lang="en-US" sz="2800" dirty="0"/>
          </a:p>
          <a:p>
            <a:pPr marL="0" lvl="0" indent="0">
              <a:buNone/>
            </a:pPr>
            <a:r>
              <a:rPr lang="en-US" sz="2800" dirty="0" smtClean="0"/>
              <a:t>b. </a:t>
            </a:r>
            <a:r>
              <a:rPr lang="sq-AL" sz="2800" dirty="0" smtClean="0"/>
              <a:t>treguesit </a:t>
            </a:r>
            <a:r>
              <a:rPr lang="sq-AL" sz="2800" dirty="0"/>
              <a:t>specifikë të efektivitetit e të cilësisë së veprimtarisë së inspektimit dhe punës së inspektorateve shtetërore.</a:t>
            </a:r>
            <a:endParaRPr lang="en-US" sz="2800" dirty="0"/>
          </a:p>
          <a:p>
            <a:pPr marL="0" indent="0">
              <a:buNone/>
            </a:pPr>
            <a:r>
              <a:rPr lang="sq-AL" sz="2800" dirty="0" smtClean="0"/>
              <a:t>3.</a:t>
            </a:r>
            <a:r>
              <a:rPr lang="en-US" sz="2800" dirty="0" smtClean="0"/>
              <a:t> </a:t>
            </a:r>
            <a:r>
              <a:rPr lang="sq-AL" sz="2800" dirty="0" smtClean="0"/>
              <a:t>Inspektorati </a:t>
            </a:r>
            <a:r>
              <a:rPr lang="sq-AL" sz="2800" dirty="0"/>
              <a:t>shtetëror i paraqet ministrit përgjegjës dhe Inspektoratit Qendror raportin vjetor të inspektimit.</a:t>
            </a:r>
            <a:endParaRPr lang="en-US" sz="2800" dirty="0"/>
          </a:p>
          <a:p>
            <a:pPr marL="0" indent="0">
              <a:buNone/>
            </a:pPr>
            <a:r>
              <a:rPr lang="sq-AL" sz="2800" dirty="0" smtClean="0"/>
              <a:t>4.</a:t>
            </a:r>
            <a:r>
              <a:rPr lang="en-US" sz="2800" dirty="0" smtClean="0"/>
              <a:t> </a:t>
            </a:r>
            <a:r>
              <a:rPr lang="sq-AL" sz="2800" dirty="0" smtClean="0"/>
              <a:t>Ministri </a:t>
            </a:r>
            <a:r>
              <a:rPr lang="sq-AL" sz="2800" dirty="0"/>
              <a:t>përgjegjës ka të drejtë të kërkojë raporte, informacione dhe dokumente për menaxhimin institucional e financiar të institucionit dhe veprimtarinë e inspektimit në përgjithësi apo për një çështje konkrete.</a:t>
            </a:r>
            <a:endParaRPr lang="en-US" sz="2800" dirty="0"/>
          </a:p>
          <a:p>
            <a:pPr marL="0" indent="0">
              <a:buNone/>
            </a:pPr>
            <a:r>
              <a:rPr lang="sq-AL" sz="2800" dirty="0" smtClean="0"/>
              <a:t>5.</a:t>
            </a:r>
            <a:r>
              <a:rPr lang="en-US" sz="2800" dirty="0" smtClean="0"/>
              <a:t> </a:t>
            </a:r>
            <a:r>
              <a:rPr lang="sq-AL" sz="2800" dirty="0" smtClean="0"/>
              <a:t>Ministri </a:t>
            </a:r>
            <a:r>
              <a:rPr lang="sq-AL" sz="2800" dirty="0"/>
              <a:t>mund të urdhërojë, me shkrim dhe në mënyrë të motivuar, fillimin e një inspektimi për një subjekt të caktuar apo për një çështje konkrete që përfshin më shumë se një </a:t>
            </a:r>
            <a:r>
              <a:rPr lang="sq-AL" sz="2800" dirty="0" smtClean="0"/>
              <a:t>subjekt</a:t>
            </a:r>
            <a:r>
              <a:rPr lang="en-US" sz="2800" dirty="0" smtClean="0"/>
              <a:t>.</a:t>
            </a:r>
            <a:endParaRPr lang="en-US" sz="2800" dirty="0"/>
          </a:p>
          <a:p>
            <a:pPr marL="0" indent="0">
              <a:buNone/>
            </a:pPr>
            <a:endParaRPr lang="en-US" sz="2800" dirty="0"/>
          </a:p>
        </p:txBody>
      </p:sp>
    </p:spTree>
    <p:extLst>
      <p:ext uri="{BB962C8B-B14F-4D97-AF65-F5344CB8AC3E}">
        <p14:creationId xmlns:p14="http://schemas.microsoft.com/office/powerpoint/2010/main" val="3878788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09970"/>
            <a:ext cx="10364451" cy="921525"/>
          </a:xfrm>
        </p:spPr>
        <p:txBody>
          <a:bodyPr>
            <a:normAutofit fontScale="90000"/>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smtClean="0"/>
              <a:t>”</a:t>
            </a:r>
            <a:endParaRPr lang="en-US" dirty="0"/>
          </a:p>
        </p:txBody>
      </p:sp>
      <p:sp>
        <p:nvSpPr>
          <p:cNvPr id="3" name="Content Placeholder 2"/>
          <p:cNvSpPr>
            <a:spLocks noGrp="1"/>
          </p:cNvSpPr>
          <p:nvPr>
            <p:ph sz="quarter" idx="13"/>
          </p:nvPr>
        </p:nvSpPr>
        <p:spPr>
          <a:xfrm>
            <a:off x="913775" y="1331495"/>
            <a:ext cx="10364451" cy="5526505"/>
          </a:xfrm>
        </p:spPr>
        <p:txBody>
          <a:bodyPr>
            <a:normAutofit/>
          </a:bodyPr>
          <a:lstStyle/>
          <a:p>
            <a:r>
              <a:rPr lang="sq-AL" sz="2400" dirty="0"/>
              <a:t>Neni </a:t>
            </a:r>
            <a:r>
              <a:rPr lang="sq-AL" sz="2400" dirty="0" smtClean="0"/>
              <a:t>24</a:t>
            </a:r>
            <a:r>
              <a:rPr lang="en-US" sz="2400" dirty="0"/>
              <a:t> </a:t>
            </a:r>
            <a:r>
              <a:rPr lang="en-US" sz="2400" dirty="0" smtClean="0"/>
              <a:t> </a:t>
            </a:r>
            <a:r>
              <a:rPr lang="sq-AL" sz="2400" b="1" dirty="0" smtClean="0"/>
              <a:t>Inspektimi </a:t>
            </a:r>
            <a:r>
              <a:rPr lang="sq-AL" sz="2400" b="1" dirty="0"/>
              <a:t>i </a:t>
            </a:r>
            <a:r>
              <a:rPr lang="sq-AL" sz="2400" b="1" dirty="0" smtClean="0"/>
              <a:t>programuar</a:t>
            </a:r>
            <a:endParaRPr lang="en-US" sz="2400" dirty="0"/>
          </a:p>
          <a:p>
            <a:pPr marL="0" lvl="0" indent="0">
              <a:buNone/>
            </a:pPr>
            <a:r>
              <a:rPr lang="en-US" sz="2400" dirty="0" smtClean="0"/>
              <a:t>1. </a:t>
            </a:r>
            <a:r>
              <a:rPr lang="sq-AL" sz="2400" dirty="0" smtClean="0"/>
              <a:t>Një </a:t>
            </a:r>
            <a:r>
              <a:rPr lang="sq-AL" sz="2400" dirty="0"/>
              <a:t>inspektim konkret autorizohet, si rregull, në bazë të programit të inspektimit.</a:t>
            </a:r>
            <a:endParaRPr lang="en-US" sz="2400" dirty="0"/>
          </a:p>
          <a:p>
            <a:pPr marL="0" lvl="0" indent="0">
              <a:buNone/>
            </a:pPr>
            <a:r>
              <a:rPr lang="en-US" sz="2400" dirty="0" smtClean="0"/>
              <a:t>2. </a:t>
            </a:r>
            <a:r>
              <a:rPr lang="sq-AL" sz="2400" dirty="0" smtClean="0"/>
              <a:t>Programimi </a:t>
            </a:r>
            <a:r>
              <a:rPr lang="sq-AL" sz="2400" dirty="0"/>
              <a:t>i inspektimi hartohet nga vetë inspektorati, bazuar në metodologjitë e vlerësimit të rrezikut dhe në detyrimin për inspektimin periodik në rastet e parashikuara nga ligji i </a:t>
            </a:r>
            <a:r>
              <a:rPr lang="sq-AL" sz="2400" dirty="0" smtClean="0"/>
              <a:t>posaçëm.</a:t>
            </a:r>
            <a:endParaRPr lang="en-US" sz="2400" dirty="0" smtClean="0"/>
          </a:p>
          <a:p>
            <a:pPr marL="0" lvl="0" indent="0">
              <a:buNone/>
            </a:pPr>
            <a:r>
              <a:rPr lang="en-US" sz="2400" dirty="0" smtClean="0"/>
              <a:t>3. </a:t>
            </a:r>
            <a:r>
              <a:rPr lang="sq-AL" sz="2400" dirty="0" smtClean="0"/>
              <a:t>Programi </a:t>
            </a:r>
            <a:r>
              <a:rPr lang="sq-AL" sz="2400" dirty="0"/>
              <a:t>i inspektimit të inspektoratit shtetëror miratohet nga ministri përgjegjës pas marrjes së mendimit këshillimor nga </a:t>
            </a:r>
            <a:r>
              <a:rPr lang="sq-AL" sz="2400" dirty="0" smtClean="0"/>
              <a:t>Inspektor</a:t>
            </a:r>
            <a:r>
              <a:rPr lang="en-US" sz="2400" dirty="0" smtClean="0"/>
              <a:t>a</a:t>
            </a:r>
            <a:r>
              <a:rPr lang="sq-AL" sz="2400" dirty="0" smtClean="0"/>
              <a:t>ti Qendror</a:t>
            </a:r>
            <a:r>
              <a:rPr lang="en-US" sz="2400" dirty="0" smtClean="0"/>
              <a:t>.</a:t>
            </a:r>
            <a:endParaRPr lang="en-US" sz="3600" dirty="0"/>
          </a:p>
        </p:txBody>
      </p:sp>
    </p:spTree>
    <p:extLst>
      <p:ext uri="{BB962C8B-B14F-4D97-AF65-F5344CB8AC3E}">
        <p14:creationId xmlns:p14="http://schemas.microsoft.com/office/powerpoint/2010/main" val="142641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409970"/>
            <a:ext cx="10364451" cy="921525"/>
          </a:xfrm>
        </p:spPr>
        <p:txBody>
          <a:bodyPr>
            <a:normAutofit fontScale="90000"/>
          </a:bodyPr>
          <a:lstStyle/>
          <a:p>
            <a:r>
              <a:rPr lang="en-US" dirty="0"/>
              <a:t>LIGJI 10433/2011 “Per </a:t>
            </a:r>
            <a:r>
              <a:rPr lang="en-US" dirty="0" err="1"/>
              <a:t>inspektimin</a:t>
            </a:r>
            <a:r>
              <a:rPr lang="en-US" dirty="0"/>
              <a:t> ne </a:t>
            </a:r>
            <a:r>
              <a:rPr lang="en-US" dirty="0" err="1"/>
              <a:t>republiken</a:t>
            </a:r>
            <a:r>
              <a:rPr lang="en-US" dirty="0"/>
              <a:t> e </a:t>
            </a:r>
            <a:r>
              <a:rPr lang="en-US" dirty="0" err="1"/>
              <a:t>shqiperise</a:t>
            </a:r>
            <a:r>
              <a:rPr lang="en-US" dirty="0" smtClean="0"/>
              <a:t>”</a:t>
            </a:r>
            <a:endParaRPr lang="en-US" dirty="0"/>
          </a:p>
        </p:txBody>
      </p:sp>
      <p:sp>
        <p:nvSpPr>
          <p:cNvPr id="3" name="Content Placeholder 2"/>
          <p:cNvSpPr>
            <a:spLocks noGrp="1"/>
          </p:cNvSpPr>
          <p:nvPr>
            <p:ph sz="quarter" idx="13"/>
          </p:nvPr>
        </p:nvSpPr>
        <p:spPr>
          <a:xfrm>
            <a:off x="913775" y="1331495"/>
            <a:ext cx="10364451" cy="5526505"/>
          </a:xfrm>
        </p:spPr>
        <p:txBody>
          <a:bodyPr>
            <a:normAutofit fontScale="77500" lnSpcReduction="20000"/>
          </a:bodyPr>
          <a:lstStyle/>
          <a:p>
            <a:r>
              <a:rPr lang="sq-AL" sz="2400" dirty="0"/>
              <a:t>Neni </a:t>
            </a:r>
            <a:r>
              <a:rPr lang="sq-AL" sz="2400" dirty="0" smtClean="0"/>
              <a:t>25</a:t>
            </a:r>
            <a:r>
              <a:rPr lang="en-US" sz="2400" dirty="0" smtClean="0"/>
              <a:t>  </a:t>
            </a:r>
            <a:r>
              <a:rPr lang="sq-AL" sz="2400" b="1" dirty="0" smtClean="0"/>
              <a:t>Inspektimi </a:t>
            </a:r>
            <a:r>
              <a:rPr lang="sq-AL" sz="2400" b="1" dirty="0"/>
              <a:t>jashtë </a:t>
            </a:r>
            <a:r>
              <a:rPr lang="sq-AL" sz="2400" b="1" dirty="0" smtClean="0"/>
              <a:t>programit</a:t>
            </a:r>
            <a:endParaRPr lang="en-US" sz="2400" dirty="0"/>
          </a:p>
          <a:p>
            <a:pPr marL="457200" indent="-457200">
              <a:buAutoNum type="arabicPeriod"/>
            </a:pPr>
            <a:r>
              <a:rPr lang="sq-AL" sz="2400" dirty="0" smtClean="0"/>
              <a:t>Përjashtimisht</a:t>
            </a:r>
            <a:r>
              <a:rPr lang="sq-AL" sz="2400" dirty="0"/>
              <a:t>, një inspektim konkret mund të autorizohet jashtë programit të inspektimit </a:t>
            </a:r>
            <a:r>
              <a:rPr lang="sq-AL" sz="2400" dirty="0" smtClean="0"/>
              <a:t>n</a:t>
            </a:r>
            <a:r>
              <a:rPr lang="sq-AL" sz="2400" dirty="0"/>
              <a:t>ë rastet kur</a:t>
            </a:r>
            <a:endParaRPr lang="en-US" sz="2400" dirty="0" smtClean="0"/>
          </a:p>
          <a:p>
            <a:r>
              <a:rPr lang="sq-AL" sz="2400" dirty="0"/>
              <a:t>subjekti i inspektimit, që detyrohet të paraqesë një informacion periodik, sipas ligjit të posaçëm, nuk e ka përmbushur këtë </a:t>
            </a:r>
            <a:r>
              <a:rPr lang="sq-AL" sz="2400" dirty="0" smtClean="0"/>
              <a:t>detyrim</a:t>
            </a:r>
            <a:r>
              <a:rPr lang="en-US" sz="2400" dirty="0"/>
              <a:t> </a:t>
            </a:r>
            <a:r>
              <a:rPr lang="sq-AL" sz="2400" dirty="0" smtClean="0"/>
              <a:t>apo </a:t>
            </a:r>
            <a:r>
              <a:rPr lang="sq-AL" sz="2400" dirty="0"/>
              <a:t>ka dyshime të arsyeshme për vërtetësinë e informacionit të </a:t>
            </a:r>
            <a:r>
              <a:rPr lang="sq-AL" sz="2400" dirty="0" smtClean="0"/>
              <a:t>paraqitur</a:t>
            </a:r>
            <a:r>
              <a:rPr lang="en-US" sz="2400" dirty="0" smtClean="0"/>
              <a:t>.</a:t>
            </a:r>
          </a:p>
          <a:p>
            <a:r>
              <a:rPr lang="sq-AL" sz="2400" dirty="0"/>
              <a:t>nga monitorimi dhe mbikëqyrja e kryer </a:t>
            </a:r>
            <a:r>
              <a:rPr lang="sq-AL" sz="2400" dirty="0" smtClean="0"/>
              <a:t>lind </a:t>
            </a:r>
            <a:r>
              <a:rPr lang="sq-AL" sz="2400" dirty="0"/>
              <a:t>dyshimi i arsyeshëm për shkeljen e kërkesave ligjore dhe arrihet në përfundimin se është i nevojshëm fillimi i një </a:t>
            </a:r>
            <a:r>
              <a:rPr lang="sq-AL" sz="2400" dirty="0" smtClean="0"/>
              <a:t>inspektimi</a:t>
            </a:r>
            <a:r>
              <a:rPr lang="en-US" sz="2400" dirty="0" smtClean="0"/>
              <a:t>.</a:t>
            </a:r>
          </a:p>
          <a:p>
            <a:r>
              <a:rPr lang="en-US" sz="2400" dirty="0" err="1" smtClean="0"/>
              <a:t>Nga</a:t>
            </a:r>
            <a:r>
              <a:rPr lang="en-US" sz="2400" dirty="0" smtClean="0"/>
              <a:t> </a:t>
            </a:r>
            <a:r>
              <a:rPr lang="en-US" sz="2400" dirty="0" err="1" smtClean="0"/>
              <a:t>informacioni</a:t>
            </a:r>
            <a:r>
              <a:rPr lang="en-US" sz="2400" dirty="0" smtClean="0"/>
              <a:t> I </a:t>
            </a:r>
            <a:r>
              <a:rPr lang="en-US" sz="2400" dirty="0" err="1" smtClean="0"/>
              <a:t>marr</a:t>
            </a:r>
            <a:r>
              <a:rPr lang="en-US" sz="2400" dirty="0" smtClean="0"/>
              <a:t> </a:t>
            </a:r>
            <a:r>
              <a:rPr lang="en-US" sz="2400" dirty="0" err="1" smtClean="0"/>
              <a:t>nga</a:t>
            </a:r>
            <a:r>
              <a:rPr lang="en-US" sz="2400" dirty="0" smtClean="0"/>
              <a:t> </a:t>
            </a:r>
            <a:r>
              <a:rPr lang="en-US" sz="2400" dirty="0" err="1" smtClean="0"/>
              <a:t>institucion</a:t>
            </a:r>
            <a:r>
              <a:rPr lang="en-US" sz="2400" dirty="0" smtClean="0"/>
              <a:t> public </a:t>
            </a:r>
            <a:r>
              <a:rPr lang="en-US" sz="2400" dirty="0" err="1" smtClean="0"/>
              <a:t>konsiderohet</a:t>
            </a:r>
            <a:r>
              <a:rPr lang="en-US" sz="2400" dirty="0" smtClean="0"/>
              <a:t> I </a:t>
            </a:r>
            <a:r>
              <a:rPr lang="en-US" sz="2400" dirty="0" err="1" smtClean="0"/>
              <a:t>nevojshem</a:t>
            </a:r>
            <a:endParaRPr lang="en-US" sz="2400" dirty="0" smtClean="0"/>
          </a:p>
          <a:p>
            <a:r>
              <a:rPr lang="sq-AL" sz="2400" dirty="0"/>
              <a:t>ndodhja e ngjarjeve, aksidenteve apo incidenteve kanë cenuar apo mund të cenojnë jetën a shëndetin e njerëzve, kafshëve apo mjedisin</a:t>
            </a:r>
            <a:r>
              <a:rPr lang="sq-AL" sz="2400" dirty="0" smtClean="0"/>
              <a:t>;</a:t>
            </a:r>
            <a:endParaRPr lang="en-US" sz="2400" dirty="0" smtClean="0"/>
          </a:p>
          <a:p>
            <a:r>
              <a:rPr lang="en-US" sz="2400" dirty="0" smtClean="0"/>
              <a:t>Me </a:t>
            </a:r>
            <a:r>
              <a:rPr lang="en-US" sz="2400" dirty="0" err="1" smtClean="0"/>
              <a:t>urdher</a:t>
            </a:r>
            <a:r>
              <a:rPr lang="en-US" sz="2400" dirty="0" smtClean="0"/>
              <a:t> </a:t>
            </a:r>
            <a:r>
              <a:rPr lang="en-US" sz="2400" dirty="0" err="1" smtClean="0"/>
              <a:t>te</a:t>
            </a:r>
            <a:r>
              <a:rPr lang="en-US" sz="2400" dirty="0" smtClean="0"/>
              <a:t> </a:t>
            </a:r>
            <a:r>
              <a:rPr lang="en-US" sz="2400" dirty="0" err="1" smtClean="0"/>
              <a:t>ministrit</a:t>
            </a:r>
            <a:r>
              <a:rPr lang="en-US" sz="2400" dirty="0" smtClean="0"/>
              <a:t> </a:t>
            </a:r>
            <a:r>
              <a:rPr lang="en-US" sz="2400" dirty="0" err="1" smtClean="0"/>
              <a:t>sipas</a:t>
            </a:r>
            <a:r>
              <a:rPr lang="en-US" sz="2400" dirty="0" smtClean="0"/>
              <a:t> pikes 5 </a:t>
            </a:r>
            <a:r>
              <a:rPr lang="en-US" sz="2400" dirty="0" err="1" smtClean="0"/>
              <a:t>te</a:t>
            </a:r>
            <a:r>
              <a:rPr lang="en-US" sz="2400" dirty="0" smtClean="0"/>
              <a:t> </a:t>
            </a:r>
            <a:r>
              <a:rPr lang="en-US" sz="2400" dirty="0" err="1" smtClean="0"/>
              <a:t>nenit</a:t>
            </a:r>
            <a:r>
              <a:rPr lang="en-US" sz="2400" dirty="0" smtClean="0"/>
              <a:t> 18</a:t>
            </a:r>
          </a:p>
          <a:p>
            <a:pPr lvl="0"/>
            <a:r>
              <a:rPr lang="sq-AL" sz="2500" dirty="0"/>
              <a:t>Inspektim jashtë programit konsiderohet edhe inspektimi në kushtet e </a:t>
            </a:r>
            <a:r>
              <a:rPr lang="sq-AL" sz="2600" dirty="0"/>
              <a:t>flagrancës</a:t>
            </a:r>
            <a:r>
              <a:rPr lang="en-US" sz="2600" dirty="0"/>
              <a:t> </a:t>
            </a:r>
            <a:r>
              <a:rPr lang="sq-AL" sz="2600" dirty="0" smtClean="0"/>
              <a:t>kur</a:t>
            </a:r>
            <a:r>
              <a:rPr lang="en-US" sz="2600" dirty="0"/>
              <a:t> </a:t>
            </a:r>
            <a:r>
              <a:rPr lang="sq-AL" sz="2600" dirty="0" smtClean="0"/>
              <a:t>konstatohet </a:t>
            </a:r>
            <a:r>
              <a:rPr lang="sq-AL" sz="2600" dirty="0"/>
              <a:t>në flagrancë nga inspektori shkelja e një kërkese ligjore, brenda fushës së </a:t>
            </a:r>
            <a:r>
              <a:rPr lang="sq-AL" sz="2600" dirty="0" smtClean="0"/>
              <a:t>të inspektimit</a:t>
            </a:r>
            <a:endParaRPr lang="en-US" sz="2600" dirty="0"/>
          </a:p>
          <a:p>
            <a:endParaRPr lang="en-US" sz="2400" dirty="0"/>
          </a:p>
        </p:txBody>
      </p:sp>
    </p:spTree>
    <p:extLst>
      <p:ext uri="{BB962C8B-B14F-4D97-AF65-F5344CB8AC3E}">
        <p14:creationId xmlns:p14="http://schemas.microsoft.com/office/powerpoint/2010/main" val="3324896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Ligji</a:t>
            </a:r>
            <a:r>
              <a:rPr lang="en-US" dirty="0"/>
              <a:t> 10480/2011 </a:t>
            </a:r>
            <a:r>
              <a:rPr lang="en-US" dirty="0" err="1"/>
              <a:t>i</a:t>
            </a:r>
            <a:r>
              <a:rPr lang="en-US" dirty="0"/>
              <a:t> </a:t>
            </a:r>
            <a:r>
              <a:rPr lang="en-US" dirty="0" err="1"/>
              <a:t>ndryshuar</a:t>
            </a:r>
            <a:r>
              <a:rPr lang="en-US" dirty="0"/>
              <a:t>, “Per </a:t>
            </a:r>
            <a:r>
              <a:rPr lang="en-US" dirty="0" err="1"/>
              <a:t>sigurine</a:t>
            </a:r>
            <a:r>
              <a:rPr lang="en-US" dirty="0"/>
              <a:t> e </a:t>
            </a:r>
            <a:r>
              <a:rPr lang="en-US" dirty="0" err="1"/>
              <a:t>pergjithshme</a:t>
            </a:r>
            <a:r>
              <a:rPr lang="en-US" dirty="0"/>
              <a:t> </a:t>
            </a:r>
            <a:r>
              <a:rPr lang="en-US" dirty="0" err="1"/>
              <a:t>te</a:t>
            </a:r>
            <a:r>
              <a:rPr lang="en-US" dirty="0"/>
              <a:t> </a:t>
            </a:r>
            <a:r>
              <a:rPr lang="en-US" dirty="0" err="1"/>
              <a:t>produkteve</a:t>
            </a:r>
            <a:r>
              <a:rPr lang="en-US" dirty="0"/>
              <a:t> </a:t>
            </a:r>
            <a:r>
              <a:rPr lang="en-US" dirty="0" err="1"/>
              <a:t>jo</a:t>
            </a:r>
            <a:r>
              <a:rPr lang="en-US" dirty="0"/>
              <a:t> </a:t>
            </a:r>
            <a:r>
              <a:rPr lang="en-US" dirty="0" err="1" smtClean="0"/>
              <a:t>ushqimore</a:t>
            </a:r>
            <a:r>
              <a:rPr lang="en-US" dirty="0"/>
              <a:t/>
            </a:r>
            <a:br>
              <a:rPr lang="en-US" dirty="0"/>
            </a:br>
            <a:endParaRPr lang="en-US" dirty="0"/>
          </a:p>
        </p:txBody>
      </p:sp>
      <p:sp>
        <p:nvSpPr>
          <p:cNvPr id="3" name="Content Placeholder 2"/>
          <p:cNvSpPr>
            <a:spLocks noGrp="1"/>
          </p:cNvSpPr>
          <p:nvPr>
            <p:ph sz="quarter" idx="13"/>
          </p:nvPr>
        </p:nvSpPr>
        <p:spPr>
          <a:xfrm>
            <a:off x="913774" y="1957138"/>
            <a:ext cx="10363826" cy="4636168"/>
          </a:xfrm>
        </p:spPr>
        <p:txBody>
          <a:bodyPr>
            <a:normAutofit fontScale="92500" lnSpcReduction="20000"/>
          </a:bodyPr>
          <a:lstStyle/>
          <a:p>
            <a:pPr marL="0" indent="0" algn="just">
              <a:buNone/>
            </a:pPr>
            <a:r>
              <a:rPr lang="en-US" sz="2800" dirty="0" err="1"/>
              <a:t>Ky</a:t>
            </a:r>
            <a:r>
              <a:rPr lang="en-US" sz="2800" dirty="0"/>
              <a:t> </a:t>
            </a:r>
            <a:r>
              <a:rPr lang="en-US" sz="2800" dirty="0" err="1"/>
              <a:t>ligj</a:t>
            </a:r>
            <a:r>
              <a:rPr lang="en-US" sz="2800" dirty="0"/>
              <a:t> </a:t>
            </a:r>
            <a:r>
              <a:rPr lang="en-US" sz="2800" dirty="0" err="1"/>
              <a:t>përcakton</a:t>
            </a:r>
            <a:r>
              <a:rPr lang="en-US" sz="2800" dirty="0"/>
              <a:t> </a:t>
            </a:r>
            <a:r>
              <a:rPr lang="en-US" sz="2800" dirty="0" err="1"/>
              <a:t>të</a:t>
            </a:r>
            <a:r>
              <a:rPr lang="en-US" sz="2800" dirty="0"/>
              <a:t> </a:t>
            </a:r>
            <a:r>
              <a:rPr lang="en-US" sz="2800" dirty="0" err="1"/>
              <a:t>drejtat</a:t>
            </a:r>
            <a:r>
              <a:rPr lang="en-US" sz="2800" dirty="0"/>
              <a:t> </a:t>
            </a:r>
            <a:r>
              <a:rPr lang="en-US" sz="2800" dirty="0" err="1"/>
              <a:t>dhe</a:t>
            </a:r>
            <a:r>
              <a:rPr lang="en-US" sz="2800" dirty="0"/>
              <a:t> </a:t>
            </a:r>
            <a:r>
              <a:rPr lang="en-US" sz="2800" dirty="0" err="1"/>
              <a:t>detyrimet</a:t>
            </a:r>
            <a:r>
              <a:rPr lang="en-US" sz="2800" dirty="0"/>
              <a:t> e </a:t>
            </a:r>
            <a:r>
              <a:rPr lang="en-US" sz="2800" dirty="0" err="1"/>
              <a:t>prodhuesve</a:t>
            </a:r>
            <a:r>
              <a:rPr lang="en-US" sz="2800" dirty="0"/>
              <a:t> e </a:t>
            </a:r>
            <a:r>
              <a:rPr lang="en-US" sz="2800" dirty="0" err="1"/>
              <a:t>të</a:t>
            </a:r>
            <a:r>
              <a:rPr lang="en-US" sz="2800" dirty="0"/>
              <a:t> </a:t>
            </a:r>
            <a:r>
              <a:rPr lang="en-US" sz="2800" dirty="0" err="1"/>
              <a:t>shpërndarësve</a:t>
            </a:r>
            <a:r>
              <a:rPr lang="en-US" sz="2800" dirty="0"/>
              <a:t>, me </a:t>
            </a:r>
            <a:r>
              <a:rPr lang="en-US" sz="2800" dirty="0" err="1"/>
              <a:t>qëllim</a:t>
            </a:r>
            <a:r>
              <a:rPr lang="en-US" sz="2800" dirty="0"/>
              <a:t> </a:t>
            </a:r>
            <a:r>
              <a:rPr lang="en-US" sz="2800" dirty="0" err="1"/>
              <a:t>që</a:t>
            </a:r>
            <a:r>
              <a:rPr lang="en-US" sz="2800" dirty="0"/>
              <a:t> </a:t>
            </a:r>
            <a:r>
              <a:rPr lang="en-US" sz="2800" dirty="0" err="1"/>
              <a:t>produktet</a:t>
            </a:r>
            <a:r>
              <a:rPr lang="en-US" sz="2800" dirty="0"/>
              <a:t> e </a:t>
            </a:r>
            <a:r>
              <a:rPr lang="en-US" sz="2800" dirty="0" err="1"/>
              <a:t>konsumatorit</a:t>
            </a:r>
            <a:r>
              <a:rPr lang="en-US" sz="2800" dirty="0"/>
              <a:t> </a:t>
            </a:r>
            <a:r>
              <a:rPr lang="en-US" sz="2800" dirty="0" err="1"/>
              <a:t>të</a:t>
            </a:r>
            <a:r>
              <a:rPr lang="en-US" sz="2800" dirty="0"/>
              <a:t> </a:t>
            </a:r>
            <a:r>
              <a:rPr lang="en-US" sz="2800" dirty="0" err="1"/>
              <a:t>vendosura</a:t>
            </a:r>
            <a:r>
              <a:rPr lang="en-US" sz="2800" dirty="0"/>
              <a:t> </a:t>
            </a:r>
            <a:r>
              <a:rPr lang="en-US" sz="2800" dirty="0" err="1"/>
              <a:t>në</a:t>
            </a:r>
            <a:r>
              <a:rPr lang="en-US" sz="2800" dirty="0"/>
              <a:t> </a:t>
            </a:r>
            <a:r>
              <a:rPr lang="en-US" sz="2800" dirty="0" err="1"/>
              <a:t>treg</a:t>
            </a:r>
            <a:r>
              <a:rPr lang="en-US" sz="2800" dirty="0"/>
              <a:t> </a:t>
            </a:r>
            <a:r>
              <a:rPr lang="en-US" sz="2800" dirty="0" err="1"/>
              <a:t>të</a:t>
            </a:r>
            <a:r>
              <a:rPr lang="en-US" sz="2800" dirty="0"/>
              <a:t> </a:t>
            </a:r>
            <a:r>
              <a:rPr lang="en-US" sz="2800" dirty="0" err="1"/>
              <a:t>jenë</a:t>
            </a:r>
            <a:r>
              <a:rPr lang="en-US" sz="2800" dirty="0"/>
              <a:t> </a:t>
            </a:r>
            <a:r>
              <a:rPr lang="en-US" sz="2800" dirty="0" err="1"/>
              <a:t>të</a:t>
            </a:r>
            <a:r>
              <a:rPr lang="en-US" sz="2800" dirty="0"/>
              <a:t> </a:t>
            </a:r>
            <a:r>
              <a:rPr lang="en-US" sz="2800" dirty="0" err="1"/>
              <a:t>sigurta</a:t>
            </a:r>
            <a:r>
              <a:rPr lang="en-US" sz="2800" dirty="0"/>
              <a:t>, </a:t>
            </a:r>
            <a:r>
              <a:rPr lang="en-US" sz="2800" dirty="0" err="1"/>
              <a:t>si</a:t>
            </a:r>
            <a:r>
              <a:rPr lang="en-US" sz="2800" dirty="0"/>
              <a:t> </a:t>
            </a:r>
            <a:r>
              <a:rPr lang="en-US" sz="2800" dirty="0" err="1"/>
              <a:t>dhe</a:t>
            </a:r>
            <a:r>
              <a:rPr lang="en-US" sz="2800" dirty="0"/>
              <a:t> </a:t>
            </a:r>
            <a:r>
              <a:rPr lang="en-US" sz="2800" dirty="0" err="1"/>
              <a:t>kompetencat</a:t>
            </a:r>
            <a:r>
              <a:rPr lang="en-US" sz="2800" dirty="0"/>
              <a:t> e </a:t>
            </a:r>
            <a:r>
              <a:rPr lang="en-US" sz="2800" dirty="0" err="1"/>
              <a:t>strukturës</a:t>
            </a:r>
            <a:r>
              <a:rPr lang="en-US" sz="2800" dirty="0"/>
              <a:t> </a:t>
            </a:r>
            <a:r>
              <a:rPr lang="en-US" sz="2800" dirty="0" err="1"/>
              <a:t>përgjegjëse</a:t>
            </a:r>
            <a:r>
              <a:rPr lang="en-US" sz="2800" dirty="0"/>
              <a:t> </a:t>
            </a:r>
            <a:r>
              <a:rPr lang="en-US" sz="2800" dirty="0" err="1"/>
              <a:t>për</a:t>
            </a:r>
            <a:r>
              <a:rPr lang="en-US" sz="2800" dirty="0"/>
              <a:t> </a:t>
            </a:r>
            <a:r>
              <a:rPr lang="en-US" sz="2800" dirty="0" err="1"/>
              <a:t>mbikëqyrjen</a:t>
            </a:r>
            <a:r>
              <a:rPr lang="en-US" sz="2800" dirty="0"/>
              <a:t> e </a:t>
            </a:r>
            <a:r>
              <a:rPr lang="en-US" sz="2800" dirty="0" err="1" smtClean="0"/>
              <a:t>tregut</a:t>
            </a:r>
            <a:r>
              <a:rPr lang="en-US" sz="2800" dirty="0" smtClean="0"/>
              <a:t>.</a:t>
            </a:r>
          </a:p>
          <a:p>
            <a:pPr marL="0" indent="0" algn="just">
              <a:buNone/>
            </a:pPr>
            <a:r>
              <a:rPr lang="sq-AL" sz="2800" dirty="0"/>
              <a:t>Dispozitat e këtij ligji zbatohen për produktet, siguria e të cilave nuk është e rregulluar nga legjislacion i veçantë</a:t>
            </a:r>
            <a:r>
              <a:rPr lang="sq-AL" sz="2800" dirty="0" smtClean="0"/>
              <a:t>.</a:t>
            </a:r>
            <a:endParaRPr lang="en-US" sz="2800" dirty="0" smtClean="0"/>
          </a:p>
          <a:p>
            <a:pPr marL="0" indent="0" algn="just">
              <a:buNone/>
            </a:pPr>
            <a:r>
              <a:rPr lang="sq-AL" sz="2800" dirty="0"/>
              <a:t>Kur produktet janë objekt i kërkesave specifike të sigurisë, që rregullohen nga legjislacion i veçantë, ky ligj zbatohet vetëm për aspektet dhe </a:t>
            </a:r>
            <a:r>
              <a:rPr lang="sq-AL" sz="2800" dirty="0" err="1"/>
              <a:t>risqet</a:t>
            </a:r>
            <a:r>
              <a:rPr lang="sq-AL" sz="2800" dirty="0"/>
              <a:t> ose kategoritë e </a:t>
            </a:r>
            <a:r>
              <a:rPr lang="sq-AL" sz="2800" dirty="0" err="1"/>
              <a:t>risqeve</a:t>
            </a:r>
            <a:r>
              <a:rPr lang="sq-AL" sz="2800" dirty="0"/>
              <a:t>, që nuk mbulohen nga legjislacioni i </a:t>
            </a:r>
            <a:r>
              <a:rPr lang="sq-AL" sz="2800" dirty="0" smtClean="0"/>
              <a:t>veçantë</a:t>
            </a:r>
            <a:r>
              <a:rPr lang="en-US" sz="2800" dirty="0" smtClean="0"/>
              <a:t>.</a:t>
            </a:r>
            <a:endParaRPr lang="en-US" sz="2800" dirty="0"/>
          </a:p>
        </p:txBody>
      </p:sp>
    </p:spTree>
    <p:extLst>
      <p:ext uri="{BB962C8B-B14F-4D97-AF65-F5344CB8AC3E}">
        <p14:creationId xmlns:p14="http://schemas.microsoft.com/office/powerpoint/2010/main" val="389650893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688</TotalTime>
  <Words>5478</Words>
  <Application>Microsoft Office PowerPoint</Application>
  <PresentationFormat>Widescreen</PresentationFormat>
  <Paragraphs>282</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Tw Cen MT</vt:lpstr>
      <vt:lpstr>Droplet</vt:lpstr>
      <vt:lpstr>Siguria teknike DHE MBIKEQYRJA E TREGUT PREJ ishti’t PRODUKTET – PAJISJET - impiantet dhe instalimet  NE FUSHEN  E INDUSTRISE JO-USHQIMORE</vt:lpstr>
      <vt:lpstr>BAZA LIGJORE per mbikeqyrjen e tregut, DHE DETYRat e ishti’t</vt:lpstr>
      <vt:lpstr>LIGJI 10433/2011 “Per inspektimin ne republiken e shqiperise” </vt:lpstr>
      <vt:lpstr>LIGJI 10433/2011 “Per inspektimin ne republiken e shqiperise” </vt:lpstr>
      <vt:lpstr>LIGJI 10433/2011 “Per inspektimin ne republiken e shqiperise” </vt:lpstr>
      <vt:lpstr>LIGJI 10433/2011 “Per inspektimin ne republiken e shqiperise”</vt:lpstr>
      <vt:lpstr>LIGJI 10433/2011 “Per inspektimin ne republiken e shqiperise”</vt:lpstr>
      <vt:lpstr>LIGJI 10433/2011 “Per inspektimin ne republiken e shqiperise”</vt:lpstr>
      <vt:lpstr>Ligji 10480/2011 i ndryshuar, “Per sigurine e pergjithshme te produkteve jo ushqimore </vt:lpstr>
      <vt:lpstr>Ligji 10480/2011 i ndryshuar, “Per sigurine e pergjithshme te produkteve jo ushqimore </vt:lpstr>
      <vt:lpstr>Ligji 10480/2011 i ndryshuar, “Per sigurine e pergjithshme te produkteve jo ushqimore </vt:lpstr>
      <vt:lpstr>Ligji 10480/2011 i ndryshuar, “Per sigurine e pergjithshme te produkteve jo ushqimore </vt:lpstr>
      <vt:lpstr>Ligji 10480/2011 i ndryshuar, “Per sigurine e pergjithshme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Ligji 10489/2011 i ndryshuar, “per mbikeqyrjen e tregut te produkteve jo ushqimore” </vt:lpstr>
      <vt:lpstr>Permbledhje</vt:lpstr>
      <vt:lpstr>shembull</vt:lpstr>
      <vt:lpstr>VKM Nr. 1060/2015 “PËR MIRATIMIN E RREGULLIT TEKNIK “PËR MAKINERITË”  DHE PЁRCAKTIMIN E LISTЁS SË STANDARDEVE TË HARMONIZUARA”</vt:lpstr>
      <vt:lpstr>VKM Nr. 1060/2015 “PËR MIRATIMIN E RREGULLIT TEKNIK “PËR MAKINERITË”  DHE PЁRCAKTIMIN E LISTЁS SË STANDARDEVE TË HARMONIZUARA”</vt:lpstr>
      <vt:lpstr>VKM Nr. 1060/2015 “PËR MIRATIMIN E RREGULLIT TEKNIK “PËR MAKINERITË”  DHE PЁRCAKTIMIN E LISTЁS SË STANDARDEVE TË HARMONIZUARA”</vt:lpstr>
      <vt:lpstr>vkm nr. 1060/2015 “për miratimin e rregullit teknik “për makineritë”  dhe përcaktimin e listës së standardeve të harmonizuara”</vt:lpstr>
      <vt:lpstr>Ligji 8450/1999 “Për Përpunimin, Transportimin dhe Tregtimin e Naftës, Gazit dhe Nënprodukteve të tyre”, TE ndryshuar. </vt:lpstr>
      <vt:lpstr>Ligji 8450/1999 “Për Përpunimin, Transportimin dhe Tregtimin e Naftës, Gazit dhe Nënprodukteve të tyre”, TE ndryshuar.</vt:lpstr>
      <vt:lpstr>Ligji 8450/1999 “Për Përpunimin, Transportimin dhe Tregtimin e Naftës, Gazit dhe Nënprodukteve të tyre”, TE ndryshuar. </vt:lpstr>
      <vt:lpstr>Ligji 8450/1999 “Për Përpunimin, Transportimin dhe Tregtimin e Naftës, Gazit dhe Nënprodukteve të tyre”, te ndryshuar. </vt:lpstr>
      <vt:lpstr>Ligji 8450/1999 “Për Përpunimin, Transportimin dhe Tregtimin e Naftës, Gazit dhe Nënprodukteve të tyre”, te ndryshuar.</vt:lpstr>
      <vt:lpstr>Ligji 8450/1999 “Për Përpunimin, Transportimin dhe Tregtimin e Naftës, Gazit dhe Nënprodukteve të tyre”, te ndryshuar.</vt:lpstr>
      <vt:lpstr>Ligji 8450/1999 “Për Përpunimin, Transportimin dhe Tregtimin e Naftës, Gazit dhe Nënprodukteve të tyre”, te ndryshuar.</vt:lpstr>
      <vt:lpstr>Ligji 8450/1999 “Për Përpunimin, Transportimin dhe Tregtimin e Naftës, Gazit dhe Nënprodukteve të tyre”, te ndryshuar.</vt:lpstr>
      <vt:lpstr>Ligji 8734/2001 I ndryshuar“Për Garantimin e Sigurisë së Punës së Pajisjeve dhe Instalimeve Elektrike. </vt:lpstr>
      <vt:lpstr>Ligji 8734/2001 I ndryshuar“Për Garantimin e Sigurisë së Punës së Pajisjeve dhe Instalimeve Elektrike. </vt:lpstr>
      <vt:lpstr>Ligji 8734/2001 I ndryshuar“Për Garantimin e Sigurisë së Punës së Pajisjeve dhe Instalimeve Elektrike. </vt:lpstr>
      <vt:lpstr>Ligji 8734/2001 I ndryshuar“Për Garantimin e Sigurisë së Punës së Pajisjeve dhe Instalimeve Elektrike. </vt:lpstr>
      <vt:lpstr>Ligji 8734/2001 I ndryshuar“Për Garantimin e Sigurisë së Punës së Pajisjeve dhe Instalimeve Elektrike. </vt:lpstr>
      <vt:lpstr>Ligji 8734/2001 I ndryshuar“Për Garantimin e Sigurisë së Punës së Pajisjeve dhe Instalimeve Elektrike. </vt:lpstr>
      <vt:lpstr>Rregulloret ekzistuese </vt:lpstr>
      <vt:lpstr>Rregullat e reja teknike ne fuqi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Siguria teknike ne impiantet dhe instalimet e sektorit hidrokarbur</dc:title>
  <dc:creator>User</dc:creator>
  <cp:lastModifiedBy>Administrator</cp:lastModifiedBy>
  <cp:revision>43</cp:revision>
  <dcterms:created xsi:type="dcterms:W3CDTF">2016-02-03T10:43:21Z</dcterms:created>
  <dcterms:modified xsi:type="dcterms:W3CDTF">2022-04-22T08:24:35Z</dcterms:modified>
</cp:coreProperties>
</file>